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5"/>
    <p:sldMasterId id="2147484477" r:id="rId6"/>
    <p:sldMasterId id="2147484497" r:id="rId7"/>
  </p:sldMasterIdLst>
  <p:notesMasterIdLst>
    <p:notesMasterId r:id="rId39"/>
  </p:notesMasterIdLst>
  <p:handoutMasterIdLst>
    <p:handoutMasterId r:id="rId40"/>
  </p:handoutMasterIdLst>
  <p:sldIdLst>
    <p:sldId id="1486" r:id="rId8"/>
    <p:sldId id="1374" r:id="rId9"/>
    <p:sldId id="258" r:id="rId10"/>
    <p:sldId id="1712" r:id="rId11"/>
    <p:sldId id="267" r:id="rId12"/>
    <p:sldId id="1711" r:id="rId13"/>
    <p:sldId id="317" r:id="rId14"/>
    <p:sldId id="313" r:id="rId15"/>
    <p:sldId id="272" r:id="rId16"/>
    <p:sldId id="268" r:id="rId17"/>
    <p:sldId id="331" r:id="rId18"/>
    <p:sldId id="334" r:id="rId19"/>
    <p:sldId id="332" r:id="rId20"/>
    <p:sldId id="260" r:id="rId21"/>
    <p:sldId id="261" r:id="rId22"/>
    <p:sldId id="283" r:id="rId23"/>
    <p:sldId id="284" r:id="rId24"/>
    <p:sldId id="285" r:id="rId25"/>
    <p:sldId id="295" r:id="rId26"/>
    <p:sldId id="297" r:id="rId27"/>
    <p:sldId id="269" r:id="rId28"/>
    <p:sldId id="300" r:id="rId29"/>
    <p:sldId id="293" r:id="rId30"/>
    <p:sldId id="301" r:id="rId31"/>
    <p:sldId id="305" r:id="rId32"/>
    <p:sldId id="306" r:id="rId33"/>
    <p:sldId id="307" r:id="rId34"/>
    <p:sldId id="1713" r:id="rId35"/>
    <p:sldId id="302" r:id="rId36"/>
    <p:sldId id="1509" r:id="rId37"/>
    <p:sldId id="1710"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78294" autoAdjust="0"/>
  </p:normalViewPr>
  <p:slideViewPr>
    <p:cSldViewPr>
      <p:cViewPr varScale="1">
        <p:scale>
          <a:sx n="66" d="100"/>
          <a:sy n="66" d="100"/>
        </p:scale>
        <p:origin x="1046" y="48"/>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6/23/2019 11:26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6/23/2019 11:26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6/23/2019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Unlimited column store</a:t>
            </a:r>
          </a:p>
          <a:p>
            <a:r>
              <a:rPr lang="en-GB" dirty="0"/>
              <a:t>Row store 240TB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6/23/2019 11:26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2996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partition aligned </a:t>
            </a:r>
            <a:r>
              <a:rPr lang="en-US" dirty="0" err="1"/>
              <a:t>rowgroups</a:t>
            </a:r>
            <a:r>
              <a:rPr lang="en-US" dirty="0"/>
              <a:t>.  If you have a partition, you will get a</a:t>
            </a:r>
            <a:r>
              <a:rPr lang="en-US" baseline="0" dirty="0"/>
              <a:t> </a:t>
            </a:r>
            <a:r>
              <a:rPr lang="en-US" baseline="0" dirty="0" err="1"/>
              <a:t>rowgroup</a:t>
            </a:r>
            <a:r>
              <a:rPr lang="en-US" baseline="0" dirty="0"/>
              <a:t> per partition.</a:t>
            </a:r>
          </a:p>
          <a:p>
            <a:r>
              <a:rPr lang="en-US" baseline="0" dirty="0"/>
              <a:t>If the partitions are too small, then you won’t have very many </a:t>
            </a:r>
            <a:r>
              <a:rPr lang="en-US" baseline="0" dirty="0" err="1"/>
              <a:t>rowgroups</a:t>
            </a:r>
            <a:r>
              <a:rPr lang="en-US" baseline="0" dirty="0"/>
              <a:t> in each partition and performance will slow.</a:t>
            </a:r>
            <a:endParaRPr lang="en-US" dirty="0"/>
          </a:p>
          <a:p>
            <a:endParaRPr lang="en-GB" dirty="0"/>
          </a:p>
        </p:txBody>
      </p:sp>
      <p:sp>
        <p:nvSpPr>
          <p:cNvPr id="4" name="Slide Number Placeholder 3"/>
          <p:cNvSpPr>
            <a:spLocks noGrp="1"/>
          </p:cNvSpPr>
          <p:nvPr>
            <p:ph type="sldNum" sz="quarter" idx="10"/>
          </p:nvPr>
        </p:nvSpPr>
        <p:spPr/>
        <p:txBody>
          <a:bodyPr/>
          <a:lstStyle/>
          <a:p>
            <a:fld id="{AF5C5AB6-1F1D-442D-AECA-F6C5D7A8D5FD}" type="slidenum">
              <a:rPr lang="en-GB" smtClean="0"/>
              <a:t>7</a:t>
            </a:fld>
            <a:endParaRPr lang="en-GB"/>
          </a:p>
        </p:txBody>
      </p:sp>
    </p:spTree>
    <p:extLst>
      <p:ext uri="{BB962C8B-B14F-4D97-AF65-F5344CB8AC3E}">
        <p14:creationId xmlns:p14="http://schemas.microsoft.com/office/powerpoint/2010/main" val="109711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Scans need to combine data from all structures to produce correct results</a:t>
            </a:r>
          </a:p>
          <a:p>
            <a:pPr lvl="1"/>
            <a:r>
              <a:rPr lang="en-US" dirty="0"/>
              <a:t>Skip rows from compressed </a:t>
            </a:r>
            <a:r>
              <a:rPr lang="en-US" dirty="0" err="1"/>
              <a:t>rowgroups</a:t>
            </a:r>
            <a:r>
              <a:rPr lang="en-US" dirty="0"/>
              <a:t> that are present in the delete bitmap</a:t>
            </a:r>
          </a:p>
          <a:p>
            <a:pPr lvl="1"/>
            <a:r>
              <a:rPr lang="en-US" dirty="0"/>
              <a:t>Include rows from delta stores</a:t>
            </a:r>
          </a:p>
          <a:p>
            <a:endParaRPr lang="en-US" dirty="0"/>
          </a:p>
        </p:txBody>
      </p:sp>
      <p:sp>
        <p:nvSpPr>
          <p:cNvPr id="4" name="Slide Number Placeholder 3"/>
          <p:cNvSpPr>
            <a:spLocks noGrp="1"/>
          </p:cNvSpPr>
          <p:nvPr>
            <p:ph type="sldNum" sz="quarter" idx="10"/>
          </p:nvPr>
        </p:nvSpPr>
        <p:spPr/>
        <p:txBody>
          <a:bodyPr/>
          <a:lstStyle/>
          <a:p>
            <a:fld id="{610EE2C6-4A13-40AD-9723-D36B09D00F5C}" type="slidenum">
              <a:rPr lang="en-US" smtClean="0"/>
              <a:t>9</a:t>
            </a:fld>
            <a:endParaRPr lang="en-US"/>
          </a:p>
        </p:txBody>
      </p:sp>
    </p:spTree>
    <p:extLst>
      <p:ext uri="{BB962C8B-B14F-4D97-AF65-F5344CB8AC3E}">
        <p14:creationId xmlns:p14="http://schemas.microsoft.com/office/powerpoint/2010/main" val="276872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E9AFFF-354B-4475-B8EF-1A50F253B0F0}" type="slidenum">
              <a:rPr lang="en-US" smtClean="0"/>
              <a:t>10</a:t>
            </a:fld>
            <a:endParaRPr lang="en-US"/>
          </a:p>
        </p:txBody>
      </p:sp>
    </p:spTree>
    <p:extLst>
      <p:ext uri="{BB962C8B-B14F-4D97-AF65-F5344CB8AC3E}">
        <p14:creationId xmlns:p14="http://schemas.microsoft.com/office/powerpoint/2010/main" val="66817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will</a:t>
            </a:r>
            <a:r>
              <a:rPr lang="en-US" baseline="0" dirty="0"/>
              <a:t> show this in the demo before the slide</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6/23/2019</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5730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will</a:t>
            </a:r>
            <a:r>
              <a:rPr lang="en-US" baseline="0" dirty="0"/>
              <a:t> show this in the demo before the slide</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6/23/2019</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513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6/23/2019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6/23/2019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196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14791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2814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313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656472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6304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08756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02497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16513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78102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33937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7932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76174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417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3245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6792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5450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99935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96234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340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641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000156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3901608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30224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6986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921653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6359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72800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10823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35606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7740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07701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981374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749152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71118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2014175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4121333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253547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595770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969042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329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7021806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02166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6802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233254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87684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1618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001634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18183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1.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image" Target="../media/image1.emf"/><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2" r:id="rId12"/>
    <p:sldLayoutId id="2147484475" r:id="rId13"/>
    <p:sldLayoutId id="2147484476" r:id="rId14"/>
    <p:sldLayoutId id="2147484524"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34805047"/>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684570828"/>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sql/relational-databases/indexes/columnstore-indexes-overview?view=sql-server-2017" TargetMode="External"/><Relationship Id="rId2" Type="http://schemas.openxmlformats.org/officeDocument/2006/relationships/hyperlink" Target="https://docs.microsoft.com/en-us/azure/sql-data-warehouse/sql-data-warehouse-tables-distribute" TargetMode="External"/><Relationship Id="rId1" Type="http://schemas.openxmlformats.org/officeDocument/2006/relationships/slideLayout" Target="../slideLayouts/slideLayout3.xml"/><Relationship Id="rId5" Type="http://schemas.openxmlformats.org/officeDocument/2006/relationships/hyperlink" Target="https://azure.microsoft.com/en-us/blog/adaptive-caching-powers-azure-sql-data-warehouse-performance-gains/" TargetMode="External"/><Relationship Id="rId4" Type="http://schemas.openxmlformats.org/officeDocument/2006/relationships/hyperlink" Target="https://docs.microsoft.com/en-us/azure/sql-data-warehouse/analyze-your-workloa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4.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package" Target="../embeddings/Microsoft_Visio_Drawing.vsdx"/><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p>
        </p:txBody>
      </p:sp>
      <p:sp>
        <p:nvSpPr>
          <p:cNvPr id="1578" name="Rectangle 1577"/>
          <p:cNvSpPr/>
          <p:nvPr/>
        </p:nvSpPr>
        <p:spPr>
          <a:xfrm>
            <a:off x="474118"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519873"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519873"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519873"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519873"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519873"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519873"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8" name="Rectangle 1587"/>
          <p:cNvSpPr/>
          <p:nvPr/>
        </p:nvSpPr>
        <p:spPr>
          <a:xfrm>
            <a:off x="1035223"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1080978"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1080978"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1080978"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1080978"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1080978"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1080978"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6" name="Rectangle 1595"/>
          <p:cNvSpPr/>
          <p:nvPr/>
        </p:nvSpPr>
        <p:spPr>
          <a:xfrm>
            <a:off x="1596329"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1642084"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1642084"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1642084"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1642084"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1642084"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1642084"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4" name="Rectangle 1603"/>
          <p:cNvSpPr/>
          <p:nvPr/>
        </p:nvSpPr>
        <p:spPr>
          <a:xfrm>
            <a:off x="2157434"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2203189"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2203189"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2203189"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2203189"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2203189"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2203189"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2" name="Rectangle 1611"/>
          <p:cNvSpPr/>
          <p:nvPr/>
        </p:nvSpPr>
        <p:spPr>
          <a:xfrm>
            <a:off x="2718540"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2764295"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2764295"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2764295"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2764295"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2764295"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2764295"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0" name="Rectangle 1619"/>
          <p:cNvSpPr/>
          <p:nvPr/>
        </p:nvSpPr>
        <p:spPr>
          <a:xfrm>
            <a:off x="3279645"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3325400"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3325400"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3325400"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3325400"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3325400"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3325400"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44" name="Rectangle 1643"/>
          <p:cNvSpPr/>
          <p:nvPr/>
        </p:nvSpPr>
        <p:spPr>
          <a:xfrm>
            <a:off x="474118"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519873"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519873"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519873"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519873"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519873"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519873"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8" name="Rectangle 2547"/>
          <p:cNvSpPr/>
          <p:nvPr/>
        </p:nvSpPr>
        <p:spPr>
          <a:xfrm>
            <a:off x="1035223"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1080978"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1080978"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1080978"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1080978"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1080978"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1080978"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6" name="Rectangle 2555"/>
          <p:cNvSpPr/>
          <p:nvPr/>
        </p:nvSpPr>
        <p:spPr>
          <a:xfrm>
            <a:off x="1596329"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1642084"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1642084"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1642084"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1642084"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1642084"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1642084"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4" name="Rectangle 2563"/>
          <p:cNvSpPr/>
          <p:nvPr/>
        </p:nvSpPr>
        <p:spPr>
          <a:xfrm>
            <a:off x="2157434"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2203189"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2203189"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2203189"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2203189"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2203189"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2203189"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2" name="Rectangle 2571"/>
          <p:cNvSpPr/>
          <p:nvPr/>
        </p:nvSpPr>
        <p:spPr>
          <a:xfrm>
            <a:off x="2718540"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2764295"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2764295"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2764295"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2764295"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2764295"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2764295"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0" name="Rectangle 2579"/>
          <p:cNvSpPr/>
          <p:nvPr/>
        </p:nvSpPr>
        <p:spPr>
          <a:xfrm>
            <a:off x="3279645"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3325400"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3325400"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3325400"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3325400"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3325400"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3325400"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0" name="Rectangle 3479"/>
          <p:cNvSpPr/>
          <p:nvPr/>
        </p:nvSpPr>
        <p:spPr>
          <a:xfrm>
            <a:off x="3840751"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3886506"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3886506"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3886506"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3886506"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3886506"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3886506"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8" name="Rectangle 3487"/>
          <p:cNvSpPr/>
          <p:nvPr/>
        </p:nvSpPr>
        <p:spPr>
          <a:xfrm>
            <a:off x="4401856"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4447611"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4447611"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4447611"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4447611"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4447611"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4447611"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6" name="Rectangle 3495"/>
          <p:cNvSpPr/>
          <p:nvPr/>
        </p:nvSpPr>
        <p:spPr>
          <a:xfrm>
            <a:off x="3840751"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3886506"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3886506"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3886506"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3886506"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3886506"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3886506"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4" name="Rectangle 3503"/>
          <p:cNvSpPr/>
          <p:nvPr/>
        </p:nvSpPr>
        <p:spPr>
          <a:xfrm>
            <a:off x="4401856"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4447611"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4447611"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4447611"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4447611"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4447611"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4447611"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2" name="Rectangle 3511"/>
          <p:cNvSpPr/>
          <p:nvPr/>
        </p:nvSpPr>
        <p:spPr>
          <a:xfrm>
            <a:off x="4962962"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dirty="0"/>
          </a:p>
        </p:txBody>
      </p:sp>
      <p:sp>
        <p:nvSpPr>
          <p:cNvPr id="3513" name="Rectangle 3512"/>
          <p:cNvSpPr/>
          <p:nvPr/>
        </p:nvSpPr>
        <p:spPr>
          <a:xfrm>
            <a:off x="5008717"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5008717"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5008717"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5008717"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5008717"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5008717"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0" name="Rectangle 3519"/>
          <p:cNvSpPr/>
          <p:nvPr/>
        </p:nvSpPr>
        <p:spPr>
          <a:xfrm>
            <a:off x="5524067"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5569822"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5569822"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5569822"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5569822"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5569822"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5569822"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8" name="Rectangle 3527"/>
          <p:cNvSpPr/>
          <p:nvPr/>
        </p:nvSpPr>
        <p:spPr>
          <a:xfrm>
            <a:off x="4962962"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5008717"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5008717"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5008717"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5008717"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5008717"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5008717"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6" name="Rectangle 3535"/>
          <p:cNvSpPr/>
          <p:nvPr/>
        </p:nvSpPr>
        <p:spPr>
          <a:xfrm>
            <a:off x="5524067"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5569822"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5569822"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5569822"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5569822"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5569822"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5569822"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4" name="Rectangle 3543"/>
          <p:cNvSpPr/>
          <p:nvPr/>
        </p:nvSpPr>
        <p:spPr>
          <a:xfrm>
            <a:off x="474118"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519873"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519873"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519873"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519873"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519873"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519873"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2" name="Rectangle 3551"/>
          <p:cNvSpPr/>
          <p:nvPr/>
        </p:nvSpPr>
        <p:spPr>
          <a:xfrm>
            <a:off x="1035223"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1080978"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1080978"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1080978"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1080978"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1080978"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1080978"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0" name="Rectangle 3559"/>
          <p:cNvSpPr/>
          <p:nvPr/>
        </p:nvSpPr>
        <p:spPr>
          <a:xfrm>
            <a:off x="1596329"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1642084"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1642084"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1642084"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1642084"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1642084"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1642084"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8" name="Rectangle 3567"/>
          <p:cNvSpPr/>
          <p:nvPr/>
        </p:nvSpPr>
        <p:spPr>
          <a:xfrm>
            <a:off x="2157434"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2203189"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2203189"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2203189"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2203189"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2203189"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2203189"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6" name="Rectangle 3575"/>
          <p:cNvSpPr/>
          <p:nvPr/>
        </p:nvSpPr>
        <p:spPr>
          <a:xfrm>
            <a:off x="2718540"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2764295"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2764295"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2764295"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2764295"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2764295"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2764295"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4" name="Rectangle 3583"/>
          <p:cNvSpPr/>
          <p:nvPr/>
        </p:nvSpPr>
        <p:spPr>
          <a:xfrm>
            <a:off x="3279645"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3325400"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3325400"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3325400"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3325400"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3325400"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3325400"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2" name="Rectangle 3591"/>
          <p:cNvSpPr/>
          <p:nvPr/>
        </p:nvSpPr>
        <p:spPr>
          <a:xfrm>
            <a:off x="474118"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519873"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519873"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519873"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519873"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519873"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519873"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0" name="Rectangle 3599"/>
          <p:cNvSpPr/>
          <p:nvPr/>
        </p:nvSpPr>
        <p:spPr>
          <a:xfrm>
            <a:off x="1035223"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1080978"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1080978"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1080978"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1080978"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1080978"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1080978"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8" name="Rectangle 3607"/>
          <p:cNvSpPr/>
          <p:nvPr/>
        </p:nvSpPr>
        <p:spPr>
          <a:xfrm>
            <a:off x="1596329"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1642084"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1642084"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1642084"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1642084"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1642084"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1642084"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6" name="Rectangle 3615"/>
          <p:cNvSpPr/>
          <p:nvPr/>
        </p:nvSpPr>
        <p:spPr>
          <a:xfrm>
            <a:off x="2157434"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2203189"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2203189"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2203189"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2203189"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2203189"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2203189"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4" name="Rectangle 3623"/>
          <p:cNvSpPr/>
          <p:nvPr/>
        </p:nvSpPr>
        <p:spPr>
          <a:xfrm>
            <a:off x="2718540"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2764295"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2764295"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2764295"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2764295"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2764295"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2764295"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2" name="Rectangle 3631"/>
          <p:cNvSpPr/>
          <p:nvPr/>
        </p:nvSpPr>
        <p:spPr>
          <a:xfrm>
            <a:off x="3279645"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3325400"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3325400"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3325400"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3325400"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3325400"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3325400"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0" name="Rectangle 3639"/>
          <p:cNvSpPr/>
          <p:nvPr/>
        </p:nvSpPr>
        <p:spPr>
          <a:xfrm>
            <a:off x="3840751"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3886506"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3886506"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3886506"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3886506"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3886506"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3886506"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8" name="Rectangle 3647"/>
          <p:cNvSpPr/>
          <p:nvPr/>
        </p:nvSpPr>
        <p:spPr>
          <a:xfrm>
            <a:off x="4401856"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4447611"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4447611"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4447611"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4447611"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4447611"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4447611"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6" name="Rectangle 3655"/>
          <p:cNvSpPr/>
          <p:nvPr/>
        </p:nvSpPr>
        <p:spPr>
          <a:xfrm>
            <a:off x="3840751"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3886506"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3886506"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3886506"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3886506"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3886506"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3886506"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4" name="Rectangle 3663"/>
          <p:cNvSpPr/>
          <p:nvPr/>
        </p:nvSpPr>
        <p:spPr>
          <a:xfrm>
            <a:off x="4401856"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4447611"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4447611"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4447611"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4447611"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4447611"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4447611"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2" name="Rectangle 3671"/>
          <p:cNvSpPr/>
          <p:nvPr/>
        </p:nvSpPr>
        <p:spPr>
          <a:xfrm>
            <a:off x="4962962"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5008717"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5008717"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5008717"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5008717"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5008717"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5008717"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0" name="Rectangle 3679"/>
          <p:cNvSpPr/>
          <p:nvPr/>
        </p:nvSpPr>
        <p:spPr>
          <a:xfrm>
            <a:off x="5524067"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5569822"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5569822"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5569822"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5569822"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5569822"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5569822"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8" name="Rectangle 3687"/>
          <p:cNvSpPr/>
          <p:nvPr/>
        </p:nvSpPr>
        <p:spPr>
          <a:xfrm>
            <a:off x="4962962"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5008717"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5008717"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5008717"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5008717"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5008717"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5008717"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6" name="Rectangle 3695"/>
          <p:cNvSpPr/>
          <p:nvPr/>
        </p:nvSpPr>
        <p:spPr>
          <a:xfrm>
            <a:off x="5524067"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5569822"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5569822"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5569822"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5569822"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5569822"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5569822"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4" name="Rectangle 3703"/>
          <p:cNvSpPr/>
          <p:nvPr/>
        </p:nvSpPr>
        <p:spPr>
          <a:xfrm>
            <a:off x="474118"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519873"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519873"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519873"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519873"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519873"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519873"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2" name="Rectangle 3711"/>
          <p:cNvSpPr/>
          <p:nvPr/>
        </p:nvSpPr>
        <p:spPr>
          <a:xfrm>
            <a:off x="1035223"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1080978"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1080978"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1080978"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1080978"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1080978"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1080978"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0" name="Rectangle 3719"/>
          <p:cNvSpPr/>
          <p:nvPr/>
        </p:nvSpPr>
        <p:spPr>
          <a:xfrm>
            <a:off x="1596329"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1642084"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1642084"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1642084"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1642084"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1642084"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1642084"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8" name="Rectangle 3727"/>
          <p:cNvSpPr/>
          <p:nvPr/>
        </p:nvSpPr>
        <p:spPr>
          <a:xfrm>
            <a:off x="2157434"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2203189"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2203189"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2203189"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2203189"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2203189"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2203189"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6" name="Rectangle 3735"/>
          <p:cNvSpPr/>
          <p:nvPr/>
        </p:nvSpPr>
        <p:spPr>
          <a:xfrm>
            <a:off x="2718540"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2764295"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2764295"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2764295"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2764295"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2764295"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2764295"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4" name="Rectangle 3743"/>
          <p:cNvSpPr/>
          <p:nvPr/>
        </p:nvSpPr>
        <p:spPr>
          <a:xfrm>
            <a:off x="3279645"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3325400"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3325400"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3325400"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3325400"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3325400"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3325400"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2" name="Rectangle 3751"/>
          <p:cNvSpPr/>
          <p:nvPr/>
        </p:nvSpPr>
        <p:spPr>
          <a:xfrm>
            <a:off x="474118"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519873"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519873"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519873"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519873"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519873"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519873"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0" name="Rectangle 3759"/>
          <p:cNvSpPr/>
          <p:nvPr/>
        </p:nvSpPr>
        <p:spPr>
          <a:xfrm>
            <a:off x="1035223"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1080978"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1080978"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1080978"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1080978"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1080978"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1080978"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8" name="Rectangle 3767"/>
          <p:cNvSpPr/>
          <p:nvPr/>
        </p:nvSpPr>
        <p:spPr>
          <a:xfrm>
            <a:off x="1596329"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1642084"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1642084"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1642084"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1642084"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1642084"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1642084"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6" name="Rectangle 3775"/>
          <p:cNvSpPr/>
          <p:nvPr/>
        </p:nvSpPr>
        <p:spPr>
          <a:xfrm>
            <a:off x="2157434"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2203189"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2203189"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2203189"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2203189"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2203189"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2203189"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4" name="Rectangle 3783"/>
          <p:cNvSpPr/>
          <p:nvPr/>
        </p:nvSpPr>
        <p:spPr>
          <a:xfrm>
            <a:off x="2718540"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2764295"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2764295"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2764295"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2764295"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2764295"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2764295"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2" name="Rectangle 3791"/>
          <p:cNvSpPr/>
          <p:nvPr/>
        </p:nvSpPr>
        <p:spPr>
          <a:xfrm>
            <a:off x="3279645"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3325400"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3325400"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3325400"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3325400"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3325400"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3325400"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0" name="Rectangle 3799"/>
          <p:cNvSpPr/>
          <p:nvPr/>
        </p:nvSpPr>
        <p:spPr>
          <a:xfrm>
            <a:off x="3840751"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3886506"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3886506"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3886506"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3886506"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3886506"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3886506"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8" name="Rectangle 3807"/>
          <p:cNvSpPr/>
          <p:nvPr/>
        </p:nvSpPr>
        <p:spPr>
          <a:xfrm>
            <a:off x="4401856"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4447611"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4447611"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4447611"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4447611"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4447611"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4447611"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6" name="Rectangle 3815"/>
          <p:cNvSpPr/>
          <p:nvPr/>
        </p:nvSpPr>
        <p:spPr>
          <a:xfrm>
            <a:off x="3840751"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3886506"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3886506"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3886506"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3886506"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3886506"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3886506"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4" name="Rectangle 3823"/>
          <p:cNvSpPr/>
          <p:nvPr/>
        </p:nvSpPr>
        <p:spPr>
          <a:xfrm>
            <a:off x="4401856"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4447611"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4447611"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4447611"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4447611"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4447611"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4447611"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2" name="Rectangle 3831"/>
          <p:cNvSpPr/>
          <p:nvPr/>
        </p:nvSpPr>
        <p:spPr>
          <a:xfrm>
            <a:off x="4962962"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5008717"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5008717"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5008717"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5008717"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5008717"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5008717"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0" name="Rectangle 3839"/>
          <p:cNvSpPr/>
          <p:nvPr/>
        </p:nvSpPr>
        <p:spPr>
          <a:xfrm>
            <a:off x="5524067"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5569822"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5569822"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5569822"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5569822"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5569822"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5569822"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8" name="Rectangle 3847"/>
          <p:cNvSpPr/>
          <p:nvPr/>
        </p:nvSpPr>
        <p:spPr>
          <a:xfrm>
            <a:off x="4962962"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5008717"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5008717"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5008717"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5008717"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5008717"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5008717"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6" name="Rectangle 3855"/>
          <p:cNvSpPr/>
          <p:nvPr/>
        </p:nvSpPr>
        <p:spPr>
          <a:xfrm>
            <a:off x="5524067"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5569822"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5569822"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5569822"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5569822"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5569822"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5569822"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ROW STORE</a:t>
            </a:r>
          </a:p>
        </p:txBody>
      </p:sp>
      <p:grpSp>
        <p:nvGrpSpPr>
          <p:cNvPr id="3" name="Group 2"/>
          <p:cNvGrpSpPr/>
          <p:nvPr/>
        </p:nvGrpSpPr>
        <p:grpSpPr>
          <a:xfrm>
            <a:off x="6454856" y="1811859"/>
            <a:ext cx="5507500" cy="4575297"/>
            <a:chOff x="6454856" y="1811859"/>
            <a:chExt cx="5507500" cy="4575297"/>
          </a:xfrm>
        </p:grpSpPr>
        <p:sp>
          <p:nvSpPr>
            <p:cNvPr id="7765" name="Rectangle 7764"/>
            <p:cNvSpPr/>
            <p:nvPr/>
          </p:nvSpPr>
          <p:spPr>
            <a:xfrm rot="5400000">
              <a:off x="6421228"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rot="5400000">
              <a:off x="6804585"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rot="5400000">
              <a:off x="6696326"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rot="5400000">
              <a:off x="6628153"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rot="5400000">
              <a:off x="6627840"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rot="5400000">
              <a:off x="6521336"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rot="5400000">
              <a:off x="6459313"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9" name="Rectangle 7758"/>
            <p:cNvSpPr/>
            <p:nvPr/>
          </p:nvSpPr>
          <p:spPr>
            <a:xfrm rot="5400000">
              <a:off x="6804585"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6686962"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6628152"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6627840"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6521335"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459312"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1" name="Rectangle 7750"/>
            <p:cNvSpPr/>
            <p:nvPr/>
          </p:nvSpPr>
          <p:spPr>
            <a:xfrm rot="5400000">
              <a:off x="6982167"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rot="5400000">
              <a:off x="7365524"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rot="5400000">
              <a:off x="7257265"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rot="5400000">
              <a:off x="7189092"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rot="5400000">
              <a:off x="7188779"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rot="5400000">
              <a:off x="7082275"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rot="5400000">
              <a:off x="7020252"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5" name="Rectangle 7744"/>
            <p:cNvSpPr/>
            <p:nvPr/>
          </p:nvSpPr>
          <p:spPr>
            <a:xfrm rot="5400000">
              <a:off x="7365524"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7247901"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7189091"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7188779"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082274"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7020251"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7" name="Rectangle 7736"/>
            <p:cNvSpPr/>
            <p:nvPr/>
          </p:nvSpPr>
          <p:spPr>
            <a:xfrm rot="5400000">
              <a:off x="7543105"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rot="5400000">
              <a:off x="7926462"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rot="5400000">
              <a:off x="7818203"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rot="5400000">
              <a:off x="7750030"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rot="5400000">
              <a:off x="7749717"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rot="5400000">
              <a:off x="7643213"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rot="5400000">
              <a:off x="7581190"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1" name="Rectangle 7730"/>
            <p:cNvSpPr/>
            <p:nvPr/>
          </p:nvSpPr>
          <p:spPr>
            <a:xfrm rot="5400000">
              <a:off x="7926462"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7808839"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7750029"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7749717"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643212"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7581189"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3" name="Rectangle 7722"/>
            <p:cNvSpPr/>
            <p:nvPr/>
          </p:nvSpPr>
          <p:spPr>
            <a:xfrm rot="5400000">
              <a:off x="8104044"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rot="5400000">
              <a:off x="8487401"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rot="5400000">
              <a:off x="8379142"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rot="5400000">
              <a:off x="8310969"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rot="5400000">
              <a:off x="8310656"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rot="5400000">
              <a:off x="8204152"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rot="5400000">
              <a:off x="8142129"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7" name="Rectangle 7716"/>
            <p:cNvSpPr/>
            <p:nvPr/>
          </p:nvSpPr>
          <p:spPr>
            <a:xfrm rot="5400000">
              <a:off x="8487401"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8369778"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310968"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10656"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8204151"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8142128"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9" name="Rectangle 7708"/>
            <p:cNvSpPr/>
            <p:nvPr/>
          </p:nvSpPr>
          <p:spPr>
            <a:xfrm rot="5400000">
              <a:off x="8660970"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rot="5400000">
              <a:off x="9044327"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rot="5400000">
              <a:off x="8936068"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rot="5400000">
              <a:off x="8867895"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rot="5400000">
              <a:off x="8867582"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rot="5400000">
              <a:off x="8761078"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rot="5400000">
              <a:off x="8699055"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3" name="Rectangle 7702"/>
            <p:cNvSpPr/>
            <p:nvPr/>
          </p:nvSpPr>
          <p:spPr>
            <a:xfrm rot="5400000">
              <a:off x="9044327"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8926704"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867894"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867582"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8761077"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8699054"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5" name="Rectangle 7694"/>
            <p:cNvSpPr/>
            <p:nvPr/>
          </p:nvSpPr>
          <p:spPr>
            <a:xfrm rot="5400000">
              <a:off x="9221908"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rot="5400000">
              <a:off x="9605265"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rot="5400000">
              <a:off x="9497006"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rot="5400000">
              <a:off x="9428833"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rot="5400000">
              <a:off x="9428520"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rot="5400000">
              <a:off x="9322016"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rot="5400000">
              <a:off x="9259993"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9" name="Rectangle 7688"/>
            <p:cNvSpPr/>
            <p:nvPr/>
          </p:nvSpPr>
          <p:spPr>
            <a:xfrm rot="5400000">
              <a:off x="9605265"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487642"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9428832"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9428520"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9322015"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9259992"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1" name="Rectangle 7680"/>
            <p:cNvSpPr/>
            <p:nvPr/>
          </p:nvSpPr>
          <p:spPr>
            <a:xfrm rot="5400000">
              <a:off x="9782847"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rot="5400000">
              <a:off x="10166204"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rot="5400000">
              <a:off x="10057945"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rot="5400000">
              <a:off x="9989772"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rot="5400000">
              <a:off x="9989459"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rot="5400000">
              <a:off x="9882955"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rot="5400000">
              <a:off x="9820932"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5" name="Rectangle 7674"/>
            <p:cNvSpPr/>
            <p:nvPr/>
          </p:nvSpPr>
          <p:spPr>
            <a:xfrm rot="5400000">
              <a:off x="10166204"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10048581"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9989771"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9989459"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9882954"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9820931"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7" name="Rectangle 7666"/>
            <p:cNvSpPr/>
            <p:nvPr/>
          </p:nvSpPr>
          <p:spPr>
            <a:xfrm rot="5400000">
              <a:off x="10343785"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rot="5400000">
              <a:off x="10727142"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rot="5400000">
              <a:off x="10618883"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rot="5400000">
              <a:off x="10550710"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rot="5400000">
              <a:off x="10550397"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rot="5400000">
              <a:off x="10443893"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rot="5400000">
              <a:off x="10381870"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1" name="Rectangle 7660"/>
            <p:cNvSpPr/>
            <p:nvPr/>
          </p:nvSpPr>
          <p:spPr>
            <a:xfrm rot="5400000">
              <a:off x="10727142"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10609519"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10550709"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10550397"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10443892"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10381869"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3" name="Rectangle 7652"/>
            <p:cNvSpPr/>
            <p:nvPr/>
          </p:nvSpPr>
          <p:spPr>
            <a:xfrm rot="5400000">
              <a:off x="10904724"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rot="5400000">
              <a:off x="11288081"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rot="5400000">
              <a:off x="11179822"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rot="5400000">
              <a:off x="11111649"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rot="5400000">
              <a:off x="11111336"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rot="5400000">
              <a:off x="11004832"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rot="5400000">
              <a:off x="10942809"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7" name="Rectangle 7646"/>
            <p:cNvSpPr/>
            <p:nvPr/>
          </p:nvSpPr>
          <p:spPr>
            <a:xfrm rot="5400000">
              <a:off x="11288081"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11170458"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11111648"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11111336"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11004831"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10942808"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9" name="Rectangle 7638"/>
            <p:cNvSpPr/>
            <p:nvPr/>
          </p:nvSpPr>
          <p:spPr>
            <a:xfrm rot="5400000">
              <a:off x="11465663"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rot="5400000">
              <a:off x="11849020"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rot="5400000">
              <a:off x="11740761"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rot="5400000">
              <a:off x="11672588"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rot="5400000">
              <a:off x="11672275"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rot="5400000">
              <a:off x="11565771"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rot="5400000">
              <a:off x="11503748"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3" name="Rectangle 7632"/>
            <p:cNvSpPr/>
            <p:nvPr/>
          </p:nvSpPr>
          <p:spPr>
            <a:xfrm rot="5400000">
              <a:off x="11849020"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11731397"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11672587"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11672275"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11565770"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11503747"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5" name="Rectangle 7624"/>
            <p:cNvSpPr/>
            <p:nvPr/>
          </p:nvSpPr>
          <p:spPr>
            <a:xfrm rot="5400000">
              <a:off x="6421228"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rot="5400000">
              <a:off x="6804585"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rot="5400000">
              <a:off x="6696326"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rot="5400000">
              <a:off x="6628153"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rot="5400000">
              <a:off x="6627840"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rot="5400000">
              <a:off x="6521336"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rot="5400000">
              <a:off x="6459313"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9" name="Rectangle 7618"/>
            <p:cNvSpPr/>
            <p:nvPr/>
          </p:nvSpPr>
          <p:spPr>
            <a:xfrm rot="5400000">
              <a:off x="6804585"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6686962"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6628152"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6627840"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6521335"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459312"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1" name="Rectangle 7610"/>
            <p:cNvSpPr/>
            <p:nvPr/>
          </p:nvSpPr>
          <p:spPr>
            <a:xfrm rot="5400000">
              <a:off x="6982167"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rot="5400000">
              <a:off x="7365524"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rot="5400000">
              <a:off x="7257265"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rot="5400000">
              <a:off x="7189092"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rot="5400000">
              <a:off x="7188779"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rot="5400000">
              <a:off x="7082275"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rot="5400000">
              <a:off x="7020252"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5" name="Rectangle 7604"/>
            <p:cNvSpPr/>
            <p:nvPr/>
          </p:nvSpPr>
          <p:spPr>
            <a:xfrm rot="5400000">
              <a:off x="7365524"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7247901"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7189091"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7188779"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082274"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7020251"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7" name="Rectangle 7596"/>
            <p:cNvSpPr/>
            <p:nvPr/>
          </p:nvSpPr>
          <p:spPr>
            <a:xfrm rot="5400000">
              <a:off x="7543105"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rot="5400000">
              <a:off x="7926462"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rot="5400000">
              <a:off x="7818203"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rot="5400000">
              <a:off x="7750030"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rot="5400000">
              <a:off x="7749717"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rot="5400000">
              <a:off x="7643213"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rot="5400000">
              <a:off x="7581190"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1" name="Rectangle 7590"/>
            <p:cNvSpPr/>
            <p:nvPr/>
          </p:nvSpPr>
          <p:spPr>
            <a:xfrm rot="5400000">
              <a:off x="7926462"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7808839"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7750029"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7749717"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643212"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7581189"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3" name="Rectangle 7582"/>
            <p:cNvSpPr/>
            <p:nvPr/>
          </p:nvSpPr>
          <p:spPr>
            <a:xfrm rot="5400000">
              <a:off x="8104044"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rot="5400000">
              <a:off x="8487401"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rot="5400000">
              <a:off x="8379142"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rot="5400000">
              <a:off x="8310969"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rot="5400000">
              <a:off x="8310656"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rot="5400000">
              <a:off x="8204152"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rot="5400000">
              <a:off x="8142129"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7" name="Rectangle 7576"/>
            <p:cNvSpPr/>
            <p:nvPr/>
          </p:nvSpPr>
          <p:spPr>
            <a:xfrm rot="5400000">
              <a:off x="8487401"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8369778"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310968"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10656"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8204151"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8142128"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9" name="Rectangle 7568"/>
            <p:cNvSpPr/>
            <p:nvPr/>
          </p:nvSpPr>
          <p:spPr>
            <a:xfrm rot="5400000">
              <a:off x="8660970"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rot="5400000">
              <a:off x="9044327"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rot="5400000">
              <a:off x="8936068"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rot="5400000">
              <a:off x="8867895"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rot="5400000">
              <a:off x="8867582"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rot="5400000">
              <a:off x="8761078"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rot="5400000">
              <a:off x="8699055"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3" name="Rectangle 7562"/>
            <p:cNvSpPr/>
            <p:nvPr/>
          </p:nvSpPr>
          <p:spPr>
            <a:xfrm rot="5400000">
              <a:off x="9044327"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8926704"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867894"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867582"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8761077"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8699054"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5" name="Rectangle 7554"/>
            <p:cNvSpPr/>
            <p:nvPr/>
          </p:nvSpPr>
          <p:spPr>
            <a:xfrm rot="5400000">
              <a:off x="9221908"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rot="5400000">
              <a:off x="9605265"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rot="5400000">
              <a:off x="9497006"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rot="5400000">
              <a:off x="9428833"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rot="5400000">
              <a:off x="9428520"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rot="5400000">
              <a:off x="9322016"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rot="5400000">
              <a:off x="9259993"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9" name="Rectangle 7548"/>
            <p:cNvSpPr/>
            <p:nvPr/>
          </p:nvSpPr>
          <p:spPr>
            <a:xfrm rot="5400000">
              <a:off x="9605265"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487642"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9428832"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9428520"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9322015"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9259992"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1" name="Rectangle 7540"/>
            <p:cNvSpPr/>
            <p:nvPr/>
          </p:nvSpPr>
          <p:spPr>
            <a:xfrm rot="5400000">
              <a:off x="9782847"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rot="5400000">
              <a:off x="10166204"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rot="5400000">
              <a:off x="10057945"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rot="5400000">
              <a:off x="9989772"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rot="5400000">
              <a:off x="9989459"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rot="5400000">
              <a:off x="9882955"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rot="5400000">
              <a:off x="9820932"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5" name="Rectangle 7534"/>
            <p:cNvSpPr/>
            <p:nvPr/>
          </p:nvSpPr>
          <p:spPr>
            <a:xfrm rot="5400000">
              <a:off x="10166204"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10048581"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9989771"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9989459"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9882954"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9820931"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7" name="Rectangle 7526"/>
            <p:cNvSpPr/>
            <p:nvPr/>
          </p:nvSpPr>
          <p:spPr>
            <a:xfrm rot="5400000">
              <a:off x="10343785"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rot="5400000">
              <a:off x="10727142"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rot="5400000">
              <a:off x="10618883"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rot="5400000">
              <a:off x="10550710"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rot="5400000">
              <a:off x="10550397"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rot="5400000">
              <a:off x="10443893"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rot="5400000">
              <a:off x="10381870"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1" name="Rectangle 7520"/>
            <p:cNvSpPr/>
            <p:nvPr/>
          </p:nvSpPr>
          <p:spPr>
            <a:xfrm rot="5400000">
              <a:off x="10727142"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10609519"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10550709"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10550397"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10443892"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10381869"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3" name="Rectangle 7512"/>
            <p:cNvSpPr/>
            <p:nvPr/>
          </p:nvSpPr>
          <p:spPr>
            <a:xfrm rot="5400000">
              <a:off x="10904724"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rot="5400000">
              <a:off x="11288081"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rot="5400000">
              <a:off x="11179822"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rot="5400000">
              <a:off x="11111649"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rot="5400000">
              <a:off x="11111336"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rot="5400000">
              <a:off x="11004832"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rot="5400000">
              <a:off x="10942809"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7" name="Rectangle 7506"/>
            <p:cNvSpPr/>
            <p:nvPr/>
          </p:nvSpPr>
          <p:spPr>
            <a:xfrm rot="5400000">
              <a:off x="11288081"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11170458"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11111648"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11111336"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11004831"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10942808"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9" name="Rectangle 7498"/>
            <p:cNvSpPr/>
            <p:nvPr/>
          </p:nvSpPr>
          <p:spPr>
            <a:xfrm rot="5400000">
              <a:off x="11465663"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rot="5400000">
              <a:off x="11849020"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rot="5400000">
              <a:off x="11740761"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rot="5400000">
              <a:off x="11672588"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rot="5400000">
              <a:off x="11672275"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rot="5400000">
              <a:off x="11565771"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rot="5400000">
              <a:off x="11503748"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3" name="Rectangle 7492"/>
            <p:cNvSpPr/>
            <p:nvPr/>
          </p:nvSpPr>
          <p:spPr>
            <a:xfrm rot="5400000">
              <a:off x="11849020"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11731397"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11672587"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11672275"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11565770"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11503747"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5" name="Rectangle 7484"/>
            <p:cNvSpPr/>
            <p:nvPr/>
          </p:nvSpPr>
          <p:spPr>
            <a:xfrm rot="5400000">
              <a:off x="6421228"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rot="5400000">
              <a:off x="6804585"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rot="5400000">
              <a:off x="6696326"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rot="5400000">
              <a:off x="6628153"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rot="5400000">
              <a:off x="6627840"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rot="5400000">
              <a:off x="6521336"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rot="5400000">
              <a:off x="6459313"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9" name="Rectangle 7478"/>
            <p:cNvSpPr/>
            <p:nvPr/>
          </p:nvSpPr>
          <p:spPr>
            <a:xfrm rot="5400000">
              <a:off x="6804585"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6686962"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6628152"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6627840"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6521335"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459312"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1" name="Rectangle 7470"/>
            <p:cNvSpPr/>
            <p:nvPr/>
          </p:nvSpPr>
          <p:spPr>
            <a:xfrm rot="5400000">
              <a:off x="6982167"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rot="5400000">
              <a:off x="7365524"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rot="5400000">
              <a:off x="7257265"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rot="5400000">
              <a:off x="7189092"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rot="5400000">
              <a:off x="7188779"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rot="5400000">
              <a:off x="7082275"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rot="5400000">
              <a:off x="7020252"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5" name="Rectangle 7464"/>
            <p:cNvSpPr/>
            <p:nvPr/>
          </p:nvSpPr>
          <p:spPr>
            <a:xfrm rot="5400000">
              <a:off x="7365524"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7247901"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7189091"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7188779"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082274"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7020251"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7" name="Rectangle 7456"/>
            <p:cNvSpPr/>
            <p:nvPr/>
          </p:nvSpPr>
          <p:spPr>
            <a:xfrm rot="5400000">
              <a:off x="7543105"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rot="5400000">
              <a:off x="7926462"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rot="5400000">
              <a:off x="7818203"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rot="5400000">
              <a:off x="7750030"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rot="5400000">
              <a:off x="7749717"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rot="5400000">
              <a:off x="7643213"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rot="5400000">
              <a:off x="7581190"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1" name="Rectangle 7450"/>
            <p:cNvSpPr/>
            <p:nvPr/>
          </p:nvSpPr>
          <p:spPr>
            <a:xfrm rot="5400000">
              <a:off x="7926462"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7808839"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7750029"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7749717"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643212"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7581189"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3" name="Rectangle 7442"/>
            <p:cNvSpPr/>
            <p:nvPr/>
          </p:nvSpPr>
          <p:spPr>
            <a:xfrm rot="5400000">
              <a:off x="8104044"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rot="5400000">
              <a:off x="8487401"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rot="5400000">
              <a:off x="8379142"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rot="5400000">
              <a:off x="8310969"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rot="5400000">
              <a:off x="8310656"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rot="5400000">
              <a:off x="8204152"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rot="5400000">
              <a:off x="8142129"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7" name="Rectangle 7436"/>
            <p:cNvSpPr/>
            <p:nvPr/>
          </p:nvSpPr>
          <p:spPr>
            <a:xfrm rot="5400000">
              <a:off x="8487401"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8369778"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310968"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10656"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8204151"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8142128"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9" name="Rectangle 7428"/>
            <p:cNvSpPr/>
            <p:nvPr/>
          </p:nvSpPr>
          <p:spPr>
            <a:xfrm rot="5400000">
              <a:off x="8660970"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rot="5400000">
              <a:off x="9044327"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rot="5400000">
              <a:off x="8936068"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rot="5400000">
              <a:off x="8867895"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rot="5400000">
              <a:off x="8867582"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rot="5400000">
              <a:off x="8761078"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rot="5400000">
              <a:off x="8699055"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3" name="Rectangle 7422"/>
            <p:cNvSpPr/>
            <p:nvPr/>
          </p:nvSpPr>
          <p:spPr>
            <a:xfrm rot="5400000">
              <a:off x="9044327"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8926704"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867894"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867582"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8761077"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8699054"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5" name="Rectangle 7414"/>
            <p:cNvSpPr/>
            <p:nvPr/>
          </p:nvSpPr>
          <p:spPr>
            <a:xfrm rot="5400000">
              <a:off x="9221908"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rot="5400000">
              <a:off x="9605265"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rot="5400000">
              <a:off x="9497006"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rot="5400000">
              <a:off x="9428833"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rot="5400000">
              <a:off x="9428520"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rot="5400000">
              <a:off x="9322016"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rot="5400000">
              <a:off x="9259993"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9" name="Rectangle 7408"/>
            <p:cNvSpPr/>
            <p:nvPr/>
          </p:nvSpPr>
          <p:spPr>
            <a:xfrm rot="5400000">
              <a:off x="9605265"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487642"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9428832"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9428520"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9322015"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9259992"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1" name="Rectangle 7400"/>
            <p:cNvSpPr/>
            <p:nvPr/>
          </p:nvSpPr>
          <p:spPr>
            <a:xfrm rot="5400000">
              <a:off x="9782847"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rot="5400000">
              <a:off x="10166204"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rot="5400000">
              <a:off x="10057945"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rot="5400000">
              <a:off x="9989772"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rot="5400000">
              <a:off x="9989459"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rot="5400000">
              <a:off x="9882955"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rot="5400000">
              <a:off x="9820932"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5" name="Rectangle 7394"/>
            <p:cNvSpPr/>
            <p:nvPr/>
          </p:nvSpPr>
          <p:spPr>
            <a:xfrm rot="5400000">
              <a:off x="10166204"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10048581"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9989771"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9989459"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9882954"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9820931"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7" name="Rectangle 7386"/>
            <p:cNvSpPr/>
            <p:nvPr/>
          </p:nvSpPr>
          <p:spPr>
            <a:xfrm rot="5400000">
              <a:off x="10343785"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rot="5400000">
              <a:off x="10727142"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rot="5400000">
              <a:off x="10618883"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rot="5400000">
              <a:off x="10550710"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rot="5400000">
              <a:off x="10550397"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rot="5400000">
              <a:off x="10443893"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rot="5400000">
              <a:off x="10381870"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1" name="Rectangle 7380"/>
            <p:cNvSpPr/>
            <p:nvPr/>
          </p:nvSpPr>
          <p:spPr>
            <a:xfrm rot="5400000">
              <a:off x="10727142"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10609519"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10550709"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10550397"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10443892"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10381869"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3" name="Rectangle 7372"/>
            <p:cNvSpPr/>
            <p:nvPr/>
          </p:nvSpPr>
          <p:spPr>
            <a:xfrm rot="5400000">
              <a:off x="10904724"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rot="5400000">
              <a:off x="11288081"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rot="5400000">
              <a:off x="11179822"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rot="5400000">
              <a:off x="11111649"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rot="5400000">
              <a:off x="11111336"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rot="5400000">
              <a:off x="11004832"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rot="5400000">
              <a:off x="10942809"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7" name="Rectangle 7366"/>
            <p:cNvSpPr/>
            <p:nvPr/>
          </p:nvSpPr>
          <p:spPr>
            <a:xfrm rot="5400000">
              <a:off x="11288081"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11170458"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11111648"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11111336"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11004831"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10942808"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9" name="Rectangle 7358"/>
            <p:cNvSpPr/>
            <p:nvPr/>
          </p:nvSpPr>
          <p:spPr>
            <a:xfrm rot="5400000">
              <a:off x="11465663"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rot="5400000">
              <a:off x="11849020"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rot="5400000">
              <a:off x="11740761"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rot="5400000">
              <a:off x="11672588"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rot="5400000">
              <a:off x="11672275"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rot="5400000">
              <a:off x="11565771"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rot="5400000">
              <a:off x="11503748"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3" name="Rectangle 7352"/>
            <p:cNvSpPr/>
            <p:nvPr/>
          </p:nvSpPr>
          <p:spPr>
            <a:xfrm rot="5400000">
              <a:off x="11849020"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11731397"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11672587"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11672275"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11565770"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11503747"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5" name="Rectangle 7344"/>
            <p:cNvSpPr/>
            <p:nvPr/>
          </p:nvSpPr>
          <p:spPr>
            <a:xfrm rot="5400000">
              <a:off x="6421228"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rot="5400000">
              <a:off x="6804585"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rot="5400000">
              <a:off x="6696326"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rot="5400000">
              <a:off x="6628153"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rot="5400000">
              <a:off x="6627840"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rot="5400000">
              <a:off x="6521336"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rot="5400000">
              <a:off x="6459313"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9" name="Rectangle 7338"/>
            <p:cNvSpPr/>
            <p:nvPr/>
          </p:nvSpPr>
          <p:spPr>
            <a:xfrm rot="5400000">
              <a:off x="6804585"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6686962"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6628152"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6627840"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6521335"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459312"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1" name="Rectangle 7330"/>
            <p:cNvSpPr/>
            <p:nvPr/>
          </p:nvSpPr>
          <p:spPr>
            <a:xfrm rot="5400000">
              <a:off x="6982167"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rot="5400000">
              <a:off x="7365524"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rot="5400000">
              <a:off x="7257265"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rot="5400000">
              <a:off x="7189092"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rot="5400000">
              <a:off x="7188779"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rot="5400000">
              <a:off x="7082275"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rot="5400000">
              <a:off x="7020252"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5" name="Rectangle 7324"/>
            <p:cNvSpPr/>
            <p:nvPr/>
          </p:nvSpPr>
          <p:spPr>
            <a:xfrm rot="5400000">
              <a:off x="7365524"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7247901"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7189091"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7188779"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082274"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7020251"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7" name="Rectangle 7316"/>
            <p:cNvSpPr/>
            <p:nvPr/>
          </p:nvSpPr>
          <p:spPr>
            <a:xfrm rot="5400000">
              <a:off x="7543105"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rot="5400000">
              <a:off x="7926462"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rot="5400000">
              <a:off x="7818203"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rot="5400000">
              <a:off x="7750030"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rot="5400000">
              <a:off x="7749717"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rot="5400000">
              <a:off x="7643213"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rot="5400000">
              <a:off x="7581190"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1" name="Rectangle 7310"/>
            <p:cNvSpPr/>
            <p:nvPr/>
          </p:nvSpPr>
          <p:spPr>
            <a:xfrm rot="5400000">
              <a:off x="7926462"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7808839"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7750029"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7749717"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643212"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7581189"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3" name="Rectangle 7302"/>
            <p:cNvSpPr/>
            <p:nvPr/>
          </p:nvSpPr>
          <p:spPr>
            <a:xfrm rot="5400000">
              <a:off x="8104044"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rot="5400000">
              <a:off x="8487401"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rot="5400000">
              <a:off x="8379142"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rot="5400000">
              <a:off x="8310969"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rot="5400000">
              <a:off x="8310656"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rot="5400000">
              <a:off x="8204152"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rot="5400000">
              <a:off x="8142129"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7" name="Rectangle 7296"/>
            <p:cNvSpPr/>
            <p:nvPr/>
          </p:nvSpPr>
          <p:spPr>
            <a:xfrm rot="5400000">
              <a:off x="8487401"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8369778"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310968"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10656"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8204151"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8142128"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9" name="Rectangle 7288"/>
            <p:cNvSpPr/>
            <p:nvPr/>
          </p:nvSpPr>
          <p:spPr>
            <a:xfrm rot="5400000">
              <a:off x="8660970"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rot="5400000">
              <a:off x="9044327"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rot="5400000">
              <a:off x="8936068"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rot="5400000">
              <a:off x="8867895"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rot="5400000">
              <a:off x="8867582"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rot="5400000">
              <a:off x="8761078"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rot="5400000">
              <a:off x="8699055"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3" name="Rectangle 7282"/>
            <p:cNvSpPr/>
            <p:nvPr/>
          </p:nvSpPr>
          <p:spPr>
            <a:xfrm rot="5400000">
              <a:off x="9044327"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8926704"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867894"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867582"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8761077"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8699054"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5" name="Rectangle 7274"/>
            <p:cNvSpPr/>
            <p:nvPr/>
          </p:nvSpPr>
          <p:spPr>
            <a:xfrm rot="5400000">
              <a:off x="9221908"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rot="5400000">
              <a:off x="9605265"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rot="5400000">
              <a:off x="9497006"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rot="5400000">
              <a:off x="9428833"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rot="5400000">
              <a:off x="9428520"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rot="5400000">
              <a:off x="9322016"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rot="5400000">
              <a:off x="9259993"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9" name="Rectangle 7268"/>
            <p:cNvSpPr/>
            <p:nvPr/>
          </p:nvSpPr>
          <p:spPr>
            <a:xfrm rot="5400000">
              <a:off x="9605265"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487642"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9428832"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9428520"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9322015"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9259992"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1" name="Rectangle 7260"/>
            <p:cNvSpPr/>
            <p:nvPr/>
          </p:nvSpPr>
          <p:spPr>
            <a:xfrm rot="5400000">
              <a:off x="9782847"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rot="5400000">
              <a:off x="10166204"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rot="5400000">
              <a:off x="10057945"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rot="5400000">
              <a:off x="9989772"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rot="5400000">
              <a:off x="9989459"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rot="5400000">
              <a:off x="9882955"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rot="5400000">
              <a:off x="9820932"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5" name="Rectangle 7254"/>
            <p:cNvSpPr/>
            <p:nvPr/>
          </p:nvSpPr>
          <p:spPr>
            <a:xfrm rot="5400000">
              <a:off x="10166204"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10048581"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9989771"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9989459"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9882954"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9820931"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7" name="Rectangle 7246"/>
            <p:cNvSpPr/>
            <p:nvPr/>
          </p:nvSpPr>
          <p:spPr>
            <a:xfrm rot="5400000">
              <a:off x="10343785"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rot="5400000">
              <a:off x="10727142"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rot="5400000">
              <a:off x="10618883"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rot="5400000">
              <a:off x="10550710"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rot="5400000">
              <a:off x="10550397"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rot="5400000">
              <a:off x="10443893"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rot="5400000">
              <a:off x="10381870"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1" name="Rectangle 7240"/>
            <p:cNvSpPr/>
            <p:nvPr/>
          </p:nvSpPr>
          <p:spPr>
            <a:xfrm rot="5400000">
              <a:off x="10727142"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10609519"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10550709"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10550397"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10443892"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10381869"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3" name="Rectangle 7232"/>
            <p:cNvSpPr/>
            <p:nvPr/>
          </p:nvSpPr>
          <p:spPr>
            <a:xfrm rot="5400000">
              <a:off x="10904724"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rot="5400000">
              <a:off x="11288081"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rot="5400000">
              <a:off x="11179822"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rot="5400000">
              <a:off x="11111649"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rot="5400000">
              <a:off x="11111336"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rot="5400000">
              <a:off x="11004832"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rot="5400000">
              <a:off x="10942809"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7" name="Rectangle 7226"/>
            <p:cNvSpPr/>
            <p:nvPr/>
          </p:nvSpPr>
          <p:spPr>
            <a:xfrm rot="5400000">
              <a:off x="11288081"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11170458"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11111648"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11111336"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11004831"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10942808"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9" name="Rectangle 7218"/>
            <p:cNvSpPr/>
            <p:nvPr/>
          </p:nvSpPr>
          <p:spPr>
            <a:xfrm rot="5400000">
              <a:off x="11465663"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rot="5400000">
              <a:off x="11849020"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rot="5400000">
              <a:off x="11740761"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rot="5400000">
              <a:off x="11672588"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rot="5400000">
              <a:off x="11672275"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rot="5400000">
              <a:off x="11565771"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rot="5400000">
              <a:off x="11503748"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3" name="Rectangle 7212"/>
            <p:cNvSpPr/>
            <p:nvPr/>
          </p:nvSpPr>
          <p:spPr>
            <a:xfrm rot="5400000">
              <a:off x="11849020"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11731397"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11672587"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11672275"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11565770"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11503747"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5" name="Rectangle 7204"/>
            <p:cNvSpPr/>
            <p:nvPr/>
          </p:nvSpPr>
          <p:spPr>
            <a:xfrm rot="5400000">
              <a:off x="6421228"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rot="5400000">
              <a:off x="6804585"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rot="5400000">
              <a:off x="6696326"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rot="5400000">
              <a:off x="6628153"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rot="5400000">
              <a:off x="6627840"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rot="5400000">
              <a:off x="6521336"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rot="5400000">
              <a:off x="6459313"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9" name="Rectangle 7198"/>
            <p:cNvSpPr/>
            <p:nvPr/>
          </p:nvSpPr>
          <p:spPr>
            <a:xfrm rot="5400000">
              <a:off x="6804585"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6686962"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6628152"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6627840"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6521335"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459312"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1" name="Rectangle 7190"/>
            <p:cNvSpPr/>
            <p:nvPr/>
          </p:nvSpPr>
          <p:spPr>
            <a:xfrm rot="5400000">
              <a:off x="6982167"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rot="5400000">
              <a:off x="7365524"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rot="5400000">
              <a:off x="7257265"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rot="5400000">
              <a:off x="7189092"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rot="5400000">
              <a:off x="7188779"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rot="5400000">
              <a:off x="7082275"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rot="5400000">
              <a:off x="7020252"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5" name="Rectangle 7184"/>
            <p:cNvSpPr/>
            <p:nvPr/>
          </p:nvSpPr>
          <p:spPr>
            <a:xfrm rot="5400000">
              <a:off x="7365524"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7247901"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7189091"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7188779"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082274"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7020251"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7" name="Rectangle 7176"/>
            <p:cNvSpPr/>
            <p:nvPr/>
          </p:nvSpPr>
          <p:spPr>
            <a:xfrm rot="5400000">
              <a:off x="7543105"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rot="5400000">
              <a:off x="7926462"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rot="5400000">
              <a:off x="7818203"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rot="5400000">
              <a:off x="7750030"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rot="5400000">
              <a:off x="7749717"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rot="5400000">
              <a:off x="7643213"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rot="5400000">
              <a:off x="7581190"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1" name="Rectangle 7170"/>
            <p:cNvSpPr/>
            <p:nvPr/>
          </p:nvSpPr>
          <p:spPr>
            <a:xfrm rot="5400000">
              <a:off x="7926462"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7808839"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7750029"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7749717"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643212"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7581189"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3" name="Rectangle 7162"/>
            <p:cNvSpPr/>
            <p:nvPr/>
          </p:nvSpPr>
          <p:spPr>
            <a:xfrm rot="5400000">
              <a:off x="8104044"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rot="5400000">
              <a:off x="8487401"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rot="5400000">
              <a:off x="8379142"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rot="5400000">
              <a:off x="8310969"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rot="5400000">
              <a:off x="8310656"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rot="5400000">
              <a:off x="8204152"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rot="5400000">
              <a:off x="8142129"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7" name="Rectangle 7156"/>
            <p:cNvSpPr/>
            <p:nvPr/>
          </p:nvSpPr>
          <p:spPr>
            <a:xfrm rot="5400000">
              <a:off x="8487401"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8369778"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310968"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10656"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8204151"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8142128"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9" name="Rectangle 7148"/>
            <p:cNvSpPr/>
            <p:nvPr/>
          </p:nvSpPr>
          <p:spPr>
            <a:xfrm rot="5400000">
              <a:off x="8660970"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rot="5400000">
              <a:off x="9044327"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rot="5400000">
              <a:off x="8936068"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rot="5400000">
              <a:off x="8867895"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rot="5400000">
              <a:off x="8867582"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rot="5400000">
              <a:off x="8761078"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rot="5400000">
              <a:off x="8699055"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3" name="Rectangle 7142"/>
            <p:cNvSpPr/>
            <p:nvPr/>
          </p:nvSpPr>
          <p:spPr>
            <a:xfrm rot="5400000">
              <a:off x="9044327"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8926704"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867894"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867582"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8761077"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8699054"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5" name="Rectangle 7134"/>
            <p:cNvSpPr/>
            <p:nvPr/>
          </p:nvSpPr>
          <p:spPr>
            <a:xfrm rot="5400000">
              <a:off x="9221908"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rot="5400000">
              <a:off x="9605265"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rot="5400000">
              <a:off x="9497006"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rot="5400000">
              <a:off x="9428833"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rot="5400000">
              <a:off x="9428520"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rot="5400000">
              <a:off x="9322016"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rot="5400000">
              <a:off x="9259993"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9" name="Rectangle 7128"/>
            <p:cNvSpPr/>
            <p:nvPr/>
          </p:nvSpPr>
          <p:spPr>
            <a:xfrm rot="5400000">
              <a:off x="9605265"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487642"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9428832"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9428520"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9322015"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9259992"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1" name="Rectangle 7120"/>
            <p:cNvSpPr/>
            <p:nvPr/>
          </p:nvSpPr>
          <p:spPr>
            <a:xfrm rot="5400000">
              <a:off x="9782847"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rot="5400000">
              <a:off x="10166204"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rot="5400000">
              <a:off x="10057945"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rot="5400000">
              <a:off x="9989772"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rot="5400000">
              <a:off x="9989459"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rot="5400000">
              <a:off x="9882955"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rot="5400000">
              <a:off x="9820932"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5" name="Rectangle 7114"/>
            <p:cNvSpPr/>
            <p:nvPr/>
          </p:nvSpPr>
          <p:spPr>
            <a:xfrm rot="5400000">
              <a:off x="10166204"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10048581"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9989771"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9989459"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9882954"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9820931"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7" name="Rectangle 7106"/>
            <p:cNvSpPr/>
            <p:nvPr/>
          </p:nvSpPr>
          <p:spPr>
            <a:xfrm rot="5400000">
              <a:off x="10343785"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rot="5400000">
              <a:off x="10727142"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rot="5400000">
              <a:off x="10618883"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rot="5400000">
              <a:off x="10550710"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rot="5400000">
              <a:off x="10550397"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rot="5400000">
              <a:off x="10443893"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rot="5400000">
              <a:off x="10381870"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1" name="Rectangle 7100"/>
            <p:cNvSpPr/>
            <p:nvPr/>
          </p:nvSpPr>
          <p:spPr>
            <a:xfrm rot="5400000">
              <a:off x="10727142"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10609519"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10550709"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10550397"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10443892"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10381869"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3" name="Rectangle 7092"/>
            <p:cNvSpPr/>
            <p:nvPr/>
          </p:nvSpPr>
          <p:spPr>
            <a:xfrm rot="5400000">
              <a:off x="10904724"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rot="5400000">
              <a:off x="11288081"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rot="5400000">
              <a:off x="11179822"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rot="5400000">
              <a:off x="11111649"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rot="5400000">
              <a:off x="11111336"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rot="5400000">
              <a:off x="11004832"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rot="5400000">
              <a:off x="10942809"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7" name="Rectangle 7086"/>
            <p:cNvSpPr/>
            <p:nvPr/>
          </p:nvSpPr>
          <p:spPr>
            <a:xfrm rot="5400000">
              <a:off x="11288081"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11170458"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11111648"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11111336"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11004831"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10942808"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9" name="Rectangle 7078"/>
            <p:cNvSpPr/>
            <p:nvPr/>
          </p:nvSpPr>
          <p:spPr>
            <a:xfrm rot="5400000">
              <a:off x="11465663"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rot="5400000">
              <a:off x="11849020"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rot="5400000">
              <a:off x="11740761"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rot="5400000">
              <a:off x="11672588"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rot="5400000">
              <a:off x="11672275"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rot="5400000">
              <a:off x="11565771"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rot="5400000">
              <a:off x="11503748"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3" name="Rectangle 7072"/>
            <p:cNvSpPr/>
            <p:nvPr/>
          </p:nvSpPr>
          <p:spPr>
            <a:xfrm rot="5400000">
              <a:off x="11849020"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11731397"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11672587"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11672275"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11565770"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11503747"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5" name="Rectangle 7064"/>
            <p:cNvSpPr/>
            <p:nvPr/>
          </p:nvSpPr>
          <p:spPr>
            <a:xfrm rot="5400000">
              <a:off x="6421228"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rot="5400000">
              <a:off x="6804585"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rot="5400000">
              <a:off x="6696326"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rot="5400000">
              <a:off x="6628153"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rot="5400000">
              <a:off x="6627840"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rot="5400000">
              <a:off x="6521336"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rot="5400000">
              <a:off x="6459313"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9" name="Rectangle 7058"/>
            <p:cNvSpPr/>
            <p:nvPr/>
          </p:nvSpPr>
          <p:spPr>
            <a:xfrm rot="5400000">
              <a:off x="6804585"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6686962"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6628152"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6627840"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6521335"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459312"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1" name="Rectangle 7050"/>
            <p:cNvSpPr/>
            <p:nvPr/>
          </p:nvSpPr>
          <p:spPr>
            <a:xfrm rot="5400000">
              <a:off x="6982167"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rot="5400000">
              <a:off x="7365524"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rot="5400000">
              <a:off x="7257265"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rot="5400000">
              <a:off x="7189092"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rot="5400000">
              <a:off x="7188779"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rot="5400000">
              <a:off x="7082275"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rot="5400000">
              <a:off x="7020252"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5" name="Rectangle 7044"/>
            <p:cNvSpPr/>
            <p:nvPr/>
          </p:nvSpPr>
          <p:spPr>
            <a:xfrm rot="5400000">
              <a:off x="7365524"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7247901"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7189091"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7188779"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082274"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7020251"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7" name="Rectangle 7036"/>
            <p:cNvSpPr/>
            <p:nvPr/>
          </p:nvSpPr>
          <p:spPr>
            <a:xfrm rot="5400000">
              <a:off x="7543105"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rot="5400000">
              <a:off x="7926462"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rot="5400000">
              <a:off x="7818203"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rot="5400000">
              <a:off x="7750030"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rot="5400000">
              <a:off x="7749717"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rot="5400000">
              <a:off x="7643213"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rot="5400000">
              <a:off x="7581190"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1" name="Rectangle 7030"/>
            <p:cNvSpPr/>
            <p:nvPr/>
          </p:nvSpPr>
          <p:spPr>
            <a:xfrm rot="5400000">
              <a:off x="7926462"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7808839"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7750029"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7749717"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643212"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7581189"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3" name="Rectangle 7022"/>
            <p:cNvSpPr/>
            <p:nvPr/>
          </p:nvSpPr>
          <p:spPr>
            <a:xfrm rot="5400000">
              <a:off x="8104044"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rot="5400000">
              <a:off x="8487401"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rot="5400000">
              <a:off x="8379142"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rot="5400000">
              <a:off x="8310969"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rot="5400000">
              <a:off x="8310656"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rot="5400000">
              <a:off x="8204152"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rot="5400000">
              <a:off x="8142129"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7" name="Rectangle 7016"/>
            <p:cNvSpPr/>
            <p:nvPr/>
          </p:nvSpPr>
          <p:spPr>
            <a:xfrm rot="5400000">
              <a:off x="8487401"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8369778"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310968"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10656"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8204151"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8142128"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9" name="Rectangle 7008"/>
            <p:cNvSpPr/>
            <p:nvPr/>
          </p:nvSpPr>
          <p:spPr>
            <a:xfrm rot="5400000">
              <a:off x="8660970"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rot="5400000">
              <a:off x="9044327"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rot="5400000">
              <a:off x="8936068"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rot="5400000">
              <a:off x="8867895"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rot="5400000">
              <a:off x="8867582"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rot="5400000">
              <a:off x="8761078"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rot="5400000">
              <a:off x="8699055"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3" name="Rectangle 7002"/>
            <p:cNvSpPr/>
            <p:nvPr/>
          </p:nvSpPr>
          <p:spPr>
            <a:xfrm rot="5400000">
              <a:off x="9044327"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8926704"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867894"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867582"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8761077"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8699054"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5" name="Rectangle 6994"/>
            <p:cNvSpPr/>
            <p:nvPr/>
          </p:nvSpPr>
          <p:spPr>
            <a:xfrm rot="5400000">
              <a:off x="9221908"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rot="5400000">
              <a:off x="9605265"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rot="5400000">
              <a:off x="9497006"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rot="5400000">
              <a:off x="9428833"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rot="5400000">
              <a:off x="9428520"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rot="5400000">
              <a:off x="9322016"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rot="5400000">
              <a:off x="9259993"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9" name="Rectangle 6988"/>
            <p:cNvSpPr/>
            <p:nvPr/>
          </p:nvSpPr>
          <p:spPr>
            <a:xfrm rot="5400000">
              <a:off x="9605265"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487642"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9428832"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9428520"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9322015"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9259992"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1" name="Rectangle 6980"/>
            <p:cNvSpPr/>
            <p:nvPr/>
          </p:nvSpPr>
          <p:spPr>
            <a:xfrm rot="5400000">
              <a:off x="9782847"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rot="5400000">
              <a:off x="10166204"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rot="5400000">
              <a:off x="10057945"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rot="5400000">
              <a:off x="9989772"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rot="5400000">
              <a:off x="9989459"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rot="5400000">
              <a:off x="9882955"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rot="5400000">
              <a:off x="9820932"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5" name="Rectangle 6974"/>
            <p:cNvSpPr/>
            <p:nvPr/>
          </p:nvSpPr>
          <p:spPr>
            <a:xfrm rot="5400000">
              <a:off x="10166204"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10048581"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9989771"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9989459"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9882954"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9820931"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7" name="Rectangle 6966"/>
            <p:cNvSpPr/>
            <p:nvPr/>
          </p:nvSpPr>
          <p:spPr>
            <a:xfrm rot="5400000">
              <a:off x="10343785"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rot="5400000">
              <a:off x="10727142"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rot="5400000">
              <a:off x="10618883"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rot="5400000">
              <a:off x="10550710"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rot="5400000">
              <a:off x="10550397"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rot="5400000">
              <a:off x="10443893"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rot="5400000">
              <a:off x="10381870"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1" name="Rectangle 6960"/>
            <p:cNvSpPr/>
            <p:nvPr/>
          </p:nvSpPr>
          <p:spPr>
            <a:xfrm rot="5400000">
              <a:off x="10727142"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10609519"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10550709"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10550397"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10443892"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10381869"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3" name="Rectangle 6952"/>
            <p:cNvSpPr/>
            <p:nvPr/>
          </p:nvSpPr>
          <p:spPr>
            <a:xfrm rot="5400000">
              <a:off x="10904724"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rot="5400000">
              <a:off x="11288081"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rot="5400000">
              <a:off x="11179822"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rot="5400000">
              <a:off x="11111649"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rot="5400000">
              <a:off x="11111336"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rot="5400000">
              <a:off x="11004832"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rot="5400000">
              <a:off x="10942809"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7" name="Rectangle 6946"/>
            <p:cNvSpPr/>
            <p:nvPr/>
          </p:nvSpPr>
          <p:spPr>
            <a:xfrm rot="5400000">
              <a:off x="11288081"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11170458"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11111648"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11111336"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11004831"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10942808"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9" name="Rectangle 6938"/>
            <p:cNvSpPr/>
            <p:nvPr/>
          </p:nvSpPr>
          <p:spPr>
            <a:xfrm rot="5400000">
              <a:off x="11465663"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rot="5400000">
              <a:off x="11849020"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rot="5400000">
              <a:off x="11740761"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rot="5400000">
              <a:off x="11672588"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rot="5400000">
              <a:off x="11672275"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rot="5400000">
              <a:off x="11565771"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rot="5400000">
              <a:off x="11503748"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3" name="Rectangle 6932"/>
            <p:cNvSpPr/>
            <p:nvPr/>
          </p:nvSpPr>
          <p:spPr>
            <a:xfrm rot="5400000">
              <a:off x="11849020"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11731397"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11672587"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11672275"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11565770"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11503747"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COLUMN STORE</a:t>
              </a:r>
            </a:p>
          </p:txBody>
        </p:sp>
      </p:grpSp>
    </p:spTree>
    <p:extLst>
      <p:ext uri="{BB962C8B-B14F-4D97-AF65-F5344CB8AC3E}">
        <p14:creationId xmlns:p14="http://schemas.microsoft.com/office/powerpoint/2010/main" val="34746651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Row &amp; Column Store &amp; Partition</a:t>
            </a:r>
            <a:br>
              <a:rPr lang="en-GB" dirty="0"/>
            </a:br>
            <a:endParaRPr lang="en-GB" dirty="0"/>
          </a:p>
        </p:txBody>
      </p:sp>
      <p:grpSp>
        <p:nvGrpSpPr>
          <p:cNvPr id="12" name="Group 11"/>
          <p:cNvGrpSpPr/>
          <p:nvPr/>
        </p:nvGrpSpPr>
        <p:grpSpPr>
          <a:xfrm>
            <a:off x="882081" y="1354390"/>
            <a:ext cx="4895556" cy="4895556"/>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660507" y="1212451"/>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660507" y="1772900"/>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660507" y="2333349"/>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660507" y="2893798"/>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660507" y="3454247"/>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660507" y="4014694"/>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9" name="Group 28"/>
          <p:cNvGrpSpPr/>
          <p:nvPr/>
        </p:nvGrpSpPr>
        <p:grpSpPr>
          <a:xfrm>
            <a:off x="6658837" y="1354390"/>
            <a:ext cx="4895556" cy="4895556"/>
            <a:chOff x="6528000" y="1327955"/>
            <a:chExt cx="4800000" cy="4800000"/>
          </a:xfrm>
        </p:grpSpPr>
        <p:grpSp>
          <p:nvGrpSpPr>
            <p:cNvPr id="13" name="Group 12"/>
            <p:cNvGrpSpPr/>
            <p:nvPr/>
          </p:nvGrpSpPr>
          <p:grpSpPr>
            <a:xfrm rot="5400000">
              <a:off x="6528000" y="1327955"/>
              <a:ext cx="4800000" cy="4800000"/>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8" y="1212452"/>
                <a:ext cx="84632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8" y="1772901"/>
                <a:ext cx="133738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8" y="2333350"/>
                <a:ext cx="1284203"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30970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776934"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5"/>
                <a:ext cx="640259"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21" name="Rectangle 20"/>
            <p:cNvSpPr/>
            <p:nvPr/>
          </p:nvSpPr>
          <p:spPr>
            <a:xfrm rot="5400000">
              <a:off x="10235138" y="4182612"/>
              <a:ext cx="1128428"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Rectangle 21"/>
            <p:cNvSpPr/>
            <p:nvPr/>
          </p:nvSpPr>
          <p:spPr>
            <a:xfrm rot="5400000">
              <a:off x="9075749" y="4594736"/>
              <a:ext cx="195267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3" name="Rectangle 22"/>
            <p:cNvSpPr/>
            <p:nvPr/>
          </p:nvSpPr>
          <p:spPr>
            <a:xfrm rot="5400000">
              <a:off x="8448686" y="4474533"/>
              <a:ext cx="1712271"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 name="Rectangle 23"/>
            <p:cNvSpPr/>
            <p:nvPr/>
          </p:nvSpPr>
          <p:spPr>
            <a:xfrm rot="5400000">
              <a:off x="8351088" y="3824864"/>
              <a:ext cx="41293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 name="Rectangle 24"/>
            <p:cNvSpPr/>
            <p:nvPr/>
          </p:nvSpPr>
          <p:spPr>
            <a:xfrm rot="5400000">
              <a:off x="7292335" y="4136352"/>
              <a:ext cx="1035912"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6" name="Rectangle 25"/>
            <p:cNvSpPr/>
            <p:nvPr/>
          </p:nvSpPr>
          <p:spPr>
            <a:xfrm rot="5400000">
              <a:off x="6636189" y="4045236"/>
              <a:ext cx="853679"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cxnSp>
        <p:nvCxnSpPr>
          <p:cNvPr id="11" name="Straight Connector 10"/>
          <p:cNvCxnSpPr/>
          <p:nvPr/>
        </p:nvCxnSpPr>
        <p:spPr>
          <a:xfrm>
            <a:off x="6487754" y="3795845"/>
            <a:ext cx="5238244"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705323" y="3795845"/>
            <a:ext cx="5238244"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455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Partitioning Guidance</a:t>
            </a:r>
          </a:p>
        </p:txBody>
      </p:sp>
      <p:sp>
        <p:nvSpPr>
          <p:cNvPr id="4" name="Text Placeholder 3"/>
          <p:cNvSpPr>
            <a:spLocks noGrp="1"/>
          </p:cNvSpPr>
          <p:nvPr>
            <p:ph type="body" sz="quarter" idx="10"/>
          </p:nvPr>
        </p:nvSpPr>
        <p:spPr>
          <a:xfrm>
            <a:off x="274638" y="1820862"/>
            <a:ext cx="9448799" cy="4801314"/>
          </a:xfrm>
        </p:spPr>
        <p:txBody>
          <a:bodyPr/>
          <a:lstStyle/>
          <a:p>
            <a:r>
              <a:rPr lang="en-GB" dirty="0"/>
              <a:t>Partition for data management</a:t>
            </a:r>
          </a:p>
          <a:p>
            <a:pPr lvl="1"/>
            <a:r>
              <a:rPr lang="en-GB" dirty="0">
                <a:solidFill>
                  <a:schemeClr val="accent6"/>
                </a:solidFill>
              </a:rPr>
              <a:t>Lesser benefit had on partition elimination for faster performance</a:t>
            </a:r>
          </a:p>
          <a:p>
            <a:endParaRPr lang="en-GB" dirty="0"/>
          </a:p>
          <a:p>
            <a:r>
              <a:rPr lang="en-GB" dirty="0"/>
              <a:t>Don’t over partition!</a:t>
            </a:r>
          </a:p>
          <a:p>
            <a:pPr lvl="1"/>
            <a:r>
              <a:rPr lang="en-GB" dirty="0">
                <a:solidFill>
                  <a:schemeClr val="accent6"/>
                </a:solidFill>
              </a:rPr>
              <a:t>Partitioning granularity likely to differ to SQL Server</a:t>
            </a:r>
          </a:p>
          <a:p>
            <a:pPr lvl="2"/>
            <a:r>
              <a:rPr lang="en-GB" dirty="0">
                <a:solidFill>
                  <a:schemeClr val="accent6"/>
                </a:solidFill>
              </a:rPr>
              <a:t>Data is already spread across 60 distributions</a:t>
            </a:r>
          </a:p>
          <a:p>
            <a:pPr lvl="1"/>
            <a:r>
              <a:rPr lang="en-GB" dirty="0">
                <a:solidFill>
                  <a:schemeClr val="accent6"/>
                </a:solidFill>
              </a:rPr>
              <a:t>Columnstore index row groups give ideal performance with 1 million rows each</a:t>
            </a:r>
          </a:p>
          <a:p>
            <a:pPr lvl="1"/>
            <a:r>
              <a:rPr lang="en-GB" dirty="0">
                <a:solidFill>
                  <a:schemeClr val="accent6"/>
                </a:solidFill>
              </a:rPr>
              <a:t>Need at least 60 million per partition!</a:t>
            </a:r>
          </a:p>
          <a:p>
            <a:pPr lvl="1"/>
            <a:endParaRPr lang="en-GB" dirty="0">
              <a:solidFill>
                <a:schemeClr val="accent6"/>
              </a:solidFill>
            </a:endParaRPr>
          </a:p>
          <a:p>
            <a:pPr lvl="1"/>
            <a:endParaRPr lang="en-GB" dirty="0">
              <a:solidFill>
                <a:schemeClr val="accent6"/>
              </a:solidFill>
            </a:endParaRPr>
          </a:p>
          <a:p>
            <a:pPr lvl="1"/>
            <a:endParaRPr lang="en-GB" dirty="0">
              <a:solidFill>
                <a:schemeClr val="accent6"/>
              </a:solidFill>
            </a:endParaRPr>
          </a:p>
        </p:txBody>
      </p:sp>
    </p:spTree>
    <p:extLst>
      <p:ext uri="{BB962C8B-B14F-4D97-AF65-F5344CB8AC3E}">
        <p14:creationId xmlns:p14="http://schemas.microsoft.com/office/powerpoint/2010/main" val="25586830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Partition?</a:t>
            </a:r>
          </a:p>
        </p:txBody>
      </p:sp>
      <p:sp>
        <p:nvSpPr>
          <p:cNvPr id="4" name="Text Placeholder 3"/>
          <p:cNvSpPr>
            <a:spLocks noGrp="1"/>
          </p:cNvSpPr>
          <p:nvPr>
            <p:ph type="body" sz="quarter" idx="10"/>
          </p:nvPr>
        </p:nvSpPr>
        <p:spPr>
          <a:xfrm>
            <a:off x="274638" y="1897062"/>
            <a:ext cx="9524999" cy="3684085"/>
          </a:xfrm>
        </p:spPr>
        <p:txBody>
          <a:bodyPr/>
          <a:lstStyle/>
          <a:p>
            <a:r>
              <a:rPr lang="en-US" dirty="0"/>
              <a:t>Benefit to Loads</a:t>
            </a:r>
          </a:p>
          <a:p>
            <a:pPr lvl="1"/>
            <a:r>
              <a:rPr lang="en-US" dirty="0"/>
              <a:t>Data Lifecycle Management </a:t>
            </a:r>
          </a:p>
          <a:p>
            <a:pPr lvl="3"/>
            <a:r>
              <a:rPr lang="en-US" dirty="0"/>
              <a:t>Drop partition avoids transaction logging</a:t>
            </a:r>
          </a:p>
          <a:p>
            <a:pPr lvl="3"/>
            <a:r>
              <a:rPr lang="en-US" dirty="0"/>
              <a:t>Insert to empty table/partition avoids transaction logging</a:t>
            </a:r>
          </a:p>
          <a:p>
            <a:pPr marL="800100" lvl="3" indent="-342900">
              <a:buFont typeface="Symbol" panose="05050102010706020507" pitchFamily="18" charset="2"/>
              <a:buChar char="Þ"/>
            </a:pPr>
            <a:r>
              <a:rPr lang="en-US" b="1" dirty="0"/>
              <a:t>Partition Switching pattern</a:t>
            </a:r>
          </a:p>
          <a:p>
            <a:pPr lvl="1"/>
            <a:r>
              <a:rPr lang="en-US" dirty="0"/>
              <a:t>Targeted Index Builds</a:t>
            </a:r>
          </a:p>
          <a:p>
            <a:pPr lvl="1"/>
            <a:endParaRPr lang="en-US" dirty="0"/>
          </a:p>
          <a:p>
            <a:r>
              <a:rPr lang="en-US" dirty="0"/>
              <a:t>Benefit to Queries</a:t>
            </a:r>
          </a:p>
          <a:p>
            <a:pPr lvl="1"/>
            <a:r>
              <a:rPr lang="en-US" dirty="0"/>
              <a:t>Partition Elimination</a:t>
            </a:r>
          </a:p>
        </p:txBody>
      </p:sp>
    </p:spTree>
    <p:extLst>
      <p:ext uri="{BB962C8B-B14F-4D97-AF65-F5344CB8AC3E}">
        <p14:creationId xmlns:p14="http://schemas.microsoft.com/office/powerpoint/2010/main" val="16829857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patterns</a:t>
            </a:r>
          </a:p>
        </p:txBody>
      </p:sp>
    </p:spTree>
    <p:extLst>
      <p:ext uri="{BB962C8B-B14F-4D97-AF65-F5344CB8AC3E}">
        <p14:creationId xmlns:p14="http://schemas.microsoft.com/office/powerpoint/2010/main" val="36657044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744662"/>
            <a:ext cx="11887200" cy="4124206"/>
          </a:xfrm>
        </p:spPr>
        <p:txBody>
          <a:bodyPr/>
          <a:lstStyle/>
          <a:p>
            <a:pPr marL="0" indent="0">
              <a:buNone/>
            </a:pPr>
            <a:r>
              <a:rPr lang="en-US" dirty="0"/>
              <a:t>Pattern 1: Batch loads (PolyBase) </a:t>
            </a:r>
          </a:p>
          <a:p>
            <a:pPr marL="342900" lvl="1" indent="0">
              <a:buNone/>
            </a:pPr>
            <a:r>
              <a:rPr lang="en-US" dirty="0"/>
              <a:t>Load large volumes of data are in parallel</a:t>
            </a:r>
          </a:p>
          <a:p>
            <a:pPr marL="342900" lvl="1" indent="0">
              <a:buNone/>
            </a:pPr>
            <a:r>
              <a:rPr lang="en-US" dirty="0"/>
              <a:t>Move data from Azure storage to SQL DW in parallel to Compute nodes.</a:t>
            </a:r>
          </a:p>
          <a:p>
            <a:pPr lvl="1"/>
            <a:endParaRPr lang="en-US" dirty="0"/>
          </a:p>
          <a:p>
            <a:endParaRPr lang="en-US" dirty="0"/>
          </a:p>
          <a:p>
            <a:pPr marL="0" indent="0">
              <a:buNone/>
            </a:pPr>
            <a:r>
              <a:rPr lang="en-US" dirty="0"/>
              <a:t>Pattern 2: Streaming loads (BCP) </a:t>
            </a:r>
          </a:p>
          <a:p>
            <a:pPr lvl="1"/>
            <a:r>
              <a:rPr lang="en-US" dirty="0"/>
              <a:t>Single record or small batches in each load.</a:t>
            </a:r>
          </a:p>
          <a:p>
            <a:pPr lvl="1"/>
            <a:r>
              <a:rPr lang="en-US" dirty="0"/>
              <a:t>Data moves from source to the Control node and then to the Compute nodes. </a:t>
            </a:r>
          </a:p>
        </p:txBody>
      </p:sp>
      <p:sp>
        <p:nvSpPr>
          <p:cNvPr id="3" name="Title 2"/>
          <p:cNvSpPr>
            <a:spLocks noGrp="1"/>
          </p:cNvSpPr>
          <p:nvPr>
            <p:ph type="title"/>
          </p:nvPr>
        </p:nvSpPr>
        <p:spPr/>
        <p:txBody>
          <a:bodyPr/>
          <a:lstStyle/>
          <a:p>
            <a:r>
              <a:rPr lang="en-US" dirty="0"/>
              <a:t>Loading patterns	</a:t>
            </a:r>
          </a:p>
        </p:txBody>
      </p:sp>
    </p:spTree>
    <p:extLst>
      <p:ext uri="{BB962C8B-B14F-4D97-AF65-F5344CB8AC3E}">
        <p14:creationId xmlns:p14="http://schemas.microsoft.com/office/powerpoint/2010/main" val="18674862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 </a:t>
            </a:r>
          </a:p>
        </p:txBody>
      </p:sp>
      <p:sp>
        <p:nvSpPr>
          <p:cNvPr id="6" name="Rectangle 5"/>
          <p:cNvSpPr/>
          <p:nvPr/>
        </p:nvSpPr>
        <p:spPr bwMode="auto">
          <a:xfrm>
            <a:off x="1319095" y="3367524"/>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8" name="Straight Connector 7"/>
          <p:cNvCxnSpPr/>
          <p:nvPr/>
        </p:nvCxnSpPr>
        <p:spPr>
          <a:xfrm>
            <a:off x="3194330" y="1213174"/>
            <a:ext cx="0" cy="5039845"/>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794220" y="1213173"/>
            <a:ext cx="2879591" cy="1583775"/>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794220" y="2922506"/>
            <a:ext cx="2879591" cy="1583775"/>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794220" y="4631838"/>
            <a:ext cx="2879591" cy="1583775"/>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745420" y="2917589"/>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745420" y="3457511"/>
            <a:ext cx="2375663" cy="5399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121083" y="2023059"/>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121083" y="3727474"/>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121083"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33" idx="1"/>
          </p:cNvCxnSpPr>
          <p:nvPr/>
        </p:nvCxnSpPr>
        <p:spPr>
          <a:xfrm>
            <a:off x="2758892" y="3727473"/>
            <a:ext cx="986529" cy="0"/>
          </a:xfrm>
          <a:prstGeom prst="straightConnector1">
            <a:avLst/>
          </a:prstGeom>
          <a:ln w="38100" cap="flat">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 parallelized </a:t>
            </a:r>
          </a:p>
        </p:txBody>
      </p:sp>
      <p:sp>
        <p:nvSpPr>
          <p:cNvPr id="6" name="Rectangle 5"/>
          <p:cNvSpPr/>
          <p:nvPr/>
        </p:nvSpPr>
        <p:spPr bwMode="auto">
          <a:xfrm>
            <a:off x="1417637" y="3725862"/>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grpSp>
        <p:nvGrpSpPr>
          <p:cNvPr id="20" name="Group 19"/>
          <p:cNvGrpSpPr/>
          <p:nvPr/>
        </p:nvGrpSpPr>
        <p:grpSpPr>
          <a:xfrm>
            <a:off x="6892762" y="1571511"/>
            <a:ext cx="2879591" cy="1583775"/>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892762" y="3280844"/>
            <a:ext cx="2879591" cy="1583775"/>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892762" y="4990176"/>
            <a:ext cx="2879591" cy="1583775"/>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843962" y="3275927"/>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843962" y="3815849"/>
            <a:ext cx="2375663" cy="5399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219625" y="2381397"/>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219625" y="4085812"/>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219625" y="4085812"/>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417079" y="4582987"/>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sp>
        <p:nvSpPr>
          <p:cNvPr id="26" name="Rectangle 25"/>
          <p:cNvSpPr/>
          <p:nvPr/>
        </p:nvSpPr>
        <p:spPr bwMode="auto">
          <a:xfrm>
            <a:off x="1417079" y="2868738"/>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3" name="Straight Arrow Connector 2"/>
          <p:cNvCxnSpPr>
            <a:stCxn id="26" idx="3"/>
            <a:endCxn id="33" idx="1"/>
          </p:cNvCxnSpPr>
          <p:nvPr/>
        </p:nvCxnSpPr>
        <p:spPr>
          <a:xfrm>
            <a:off x="2856876" y="3228687"/>
            <a:ext cx="987087" cy="85712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6" idx="3"/>
            <a:endCxn id="33" idx="1"/>
          </p:cNvCxnSpPr>
          <p:nvPr/>
        </p:nvCxnSpPr>
        <p:spPr>
          <a:xfrm>
            <a:off x="2857434" y="4085811"/>
            <a:ext cx="986529" cy="0"/>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5" idx="3"/>
            <a:endCxn id="33" idx="1"/>
          </p:cNvCxnSpPr>
          <p:nvPr/>
        </p:nvCxnSpPr>
        <p:spPr>
          <a:xfrm flipV="1">
            <a:off x="2856876" y="4085811"/>
            <a:ext cx="987087" cy="85712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92872" y="1571512"/>
            <a:ext cx="0" cy="5039845"/>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493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to Azure Storage Blob</a:t>
            </a:r>
          </a:p>
        </p:txBody>
      </p:sp>
      <p:grpSp>
        <p:nvGrpSpPr>
          <p:cNvPr id="3" name="Group 2"/>
          <p:cNvGrpSpPr/>
          <p:nvPr/>
        </p:nvGrpSpPr>
        <p:grpSpPr>
          <a:xfrm>
            <a:off x="4706604" y="1213173"/>
            <a:ext cx="2879591" cy="1583775"/>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706604" y="2922506"/>
            <a:ext cx="2879591" cy="1583775"/>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706604" y="4631838"/>
            <a:ext cx="2879591" cy="1583775"/>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57804" y="2917589"/>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57804" y="3457511"/>
            <a:ext cx="2375663" cy="5399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4033467" y="2023059"/>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467" y="3727474"/>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467"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697" y="1213173"/>
            <a:ext cx="1799745" cy="5003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228408" y="1319036"/>
            <a:ext cx="652565" cy="4790717"/>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grpSp>
      <p:cxnSp>
        <p:nvCxnSpPr>
          <p:cNvPr id="52" name="Straight Connector 51"/>
          <p:cNvCxnSpPr>
            <a:stCxn id="6" idx="3"/>
            <a:endCxn id="48" idx="0"/>
          </p:cNvCxnSpPr>
          <p:nvPr/>
        </p:nvCxnSpPr>
        <p:spPr>
          <a:xfrm>
            <a:off x="7586195" y="2023059"/>
            <a:ext cx="1769561" cy="355213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195" y="2023058"/>
            <a:ext cx="1769561" cy="27633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195" y="2023059"/>
            <a:ext cx="1769561" cy="192380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195" y="2023059"/>
            <a:ext cx="1774219" cy="110964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195" y="2023059"/>
            <a:ext cx="1769561" cy="29548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195" y="1504376"/>
            <a:ext cx="1769561" cy="51868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195" y="1672158"/>
            <a:ext cx="1769561" cy="206023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195" y="2505695"/>
            <a:ext cx="1769561" cy="122669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195" y="3300485"/>
            <a:ext cx="1774219" cy="431907"/>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195" y="3732391"/>
            <a:ext cx="1769561" cy="38225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195" y="3732391"/>
            <a:ext cx="1769561" cy="119642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195" y="3732391"/>
            <a:ext cx="1769561" cy="2010585"/>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195" y="5441722"/>
            <a:ext cx="1769561" cy="40855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195" y="5036113"/>
            <a:ext cx="1769561" cy="40561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195" y="4196586"/>
            <a:ext cx="1769561" cy="124513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195" y="3382423"/>
            <a:ext cx="1774219" cy="205930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195" y="2568259"/>
            <a:ext cx="1769561" cy="287346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195" y="1754096"/>
            <a:ext cx="1769561" cy="368762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Loading tools</a:t>
            </a:r>
          </a:p>
        </p:txBody>
      </p:sp>
    </p:spTree>
    <p:extLst>
      <p:ext uri="{BB962C8B-B14F-4D97-AF65-F5344CB8AC3E}">
        <p14:creationId xmlns:p14="http://schemas.microsoft.com/office/powerpoint/2010/main" val="6544655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87462"/>
            <a:ext cx="5943535" cy="1828786"/>
          </a:xfrm>
        </p:spPr>
        <p:txBody>
          <a:bodyPr/>
          <a:lstStyle/>
          <a:p>
            <a:r>
              <a:rPr lang="en-US" dirty="0"/>
              <a:t>SQL DW </a:t>
            </a:r>
            <a:br>
              <a:rPr lang="en-US" dirty="0"/>
            </a:br>
            <a:r>
              <a:rPr lang="en-US" dirty="0"/>
              <a:t>Data Loading</a:t>
            </a:r>
            <a:br>
              <a:rPr lang="en-US" dirty="0"/>
            </a:br>
            <a:r>
              <a:rPr lang="en-US" dirty="0"/>
              <a:t>Best Practices</a:t>
            </a:r>
          </a:p>
        </p:txBody>
      </p:sp>
      <p:sp>
        <p:nvSpPr>
          <p:cNvPr id="5" name="Text Placeholder 4"/>
          <p:cNvSpPr>
            <a:spLocks noGrp="1"/>
          </p:cNvSpPr>
          <p:nvPr>
            <p:ph type="body" sz="quarter" idx="12"/>
          </p:nvPr>
        </p:nvSpPr>
        <p:spPr/>
        <p:txBody>
          <a:bodyPr/>
          <a:lstStyle/>
          <a:p>
            <a:r>
              <a:rPr lang="en-US" dirty="0"/>
              <a:t>Jan Remko Yntema</a:t>
            </a:r>
          </a:p>
          <a:p>
            <a:r>
              <a:rPr lang="en-US" dirty="0"/>
              <a:t>Data Architect</a:t>
            </a:r>
          </a:p>
          <a:p>
            <a:r>
              <a:rPr lang="en-US" dirty="0" err="1"/>
              <a:t>ilionx</a:t>
            </a:r>
            <a:endParaRPr lang="en-US" dirty="0"/>
          </a:p>
          <a:p>
            <a:endParaRPr lang="en-US" dirty="0"/>
          </a:p>
          <a:p>
            <a:r>
              <a:rPr lang="en-US" dirty="0"/>
              <a:t>jryntema@ilionx.com</a:t>
            </a:r>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Mechanism for loading</a:t>
            </a:r>
          </a:p>
        </p:txBody>
      </p:sp>
      <p:graphicFrame>
        <p:nvGraphicFramePr>
          <p:cNvPr id="4" name="Table 3"/>
          <p:cNvGraphicFramePr>
            <a:graphicFrameLocks noGrp="1"/>
          </p:cNvGraphicFramePr>
          <p:nvPr>
            <p:extLst>
              <p:ext uri="{D42A27DB-BD31-4B8C-83A1-F6EECF244321}">
                <p14:modId xmlns:p14="http://schemas.microsoft.com/office/powerpoint/2010/main" val="1040391386"/>
              </p:ext>
            </p:extLst>
          </p:nvPr>
        </p:nvGraphicFramePr>
        <p:xfrm>
          <a:off x="2027237" y="1516062"/>
          <a:ext cx="10340181" cy="441960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936304383"/>
                    </a:ext>
                  </a:extLst>
                </a:gridCol>
                <a:gridCol w="976874">
                  <a:extLst>
                    <a:ext uri="{9D8B030D-6E8A-4147-A177-3AD203B41FA5}">
                      <a16:colId xmlns:a16="http://schemas.microsoft.com/office/drawing/2014/main" val="3861231756"/>
                    </a:ext>
                  </a:extLst>
                </a:gridCol>
                <a:gridCol w="166126">
                  <a:extLst>
                    <a:ext uri="{9D8B030D-6E8A-4147-A177-3AD203B41FA5}">
                      <a16:colId xmlns:a16="http://schemas.microsoft.com/office/drawing/2014/main" val="858721495"/>
                    </a:ext>
                  </a:extLst>
                </a:gridCol>
                <a:gridCol w="1033621">
                  <a:extLst>
                    <a:ext uri="{9D8B030D-6E8A-4147-A177-3AD203B41FA5}">
                      <a16:colId xmlns:a16="http://schemas.microsoft.com/office/drawing/2014/main" val="950673632"/>
                    </a:ext>
                  </a:extLst>
                </a:gridCol>
                <a:gridCol w="116840">
                  <a:extLst>
                    <a:ext uri="{9D8B030D-6E8A-4147-A177-3AD203B41FA5}">
                      <a16:colId xmlns:a16="http://schemas.microsoft.com/office/drawing/2014/main" val="2962709231"/>
                    </a:ext>
                  </a:extLst>
                </a:gridCol>
                <a:gridCol w="1090368">
                  <a:extLst>
                    <a:ext uri="{9D8B030D-6E8A-4147-A177-3AD203B41FA5}">
                      <a16:colId xmlns:a16="http://schemas.microsoft.com/office/drawing/2014/main" val="284293699"/>
                    </a:ext>
                  </a:extLst>
                </a:gridCol>
                <a:gridCol w="967032">
                  <a:extLst>
                    <a:ext uri="{9D8B030D-6E8A-4147-A177-3AD203B41FA5}">
                      <a16:colId xmlns:a16="http://schemas.microsoft.com/office/drawing/2014/main" val="2415065046"/>
                    </a:ext>
                  </a:extLst>
                </a:gridCol>
                <a:gridCol w="232715">
                  <a:extLst>
                    <a:ext uri="{9D8B030D-6E8A-4147-A177-3AD203B41FA5}">
                      <a16:colId xmlns:a16="http://schemas.microsoft.com/office/drawing/2014/main" val="2186468729"/>
                    </a:ext>
                  </a:extLst>
                </a:gridCol>
                <a:gridCol w="1337005">
                  <a:extLst>
                    <a:ext uri="{9D8B030D-6E8A-4147-A177-3AD203B41FA5}">
                      <a16:colId xmlns:a16="http://schemas.microsoft.com/office/drawing/2014/main" val="590528698"/>
                    </a:ext>
                  </a:extLst>
                </a:gridCol>
              </a:tblGrid>
              <a:tr h="815035">
                <a:tc>
                  <a:txBody>
                    <a:bodyPr/>
                    <a:lstStyle/>
                    <a:p>
                      <a:endParaRPr lang="en-US" dirty="0"/>
                    </a:p>
                  </a:txBody>
                  <a:tcPr/>
                </a:tc>
                <a:tc gridSpan="2">
                  <a:txBody>
                    <a:bodyPr/>
                    <a:lstStyle/>
                    <a:p>
                      <a:r>
                        <a:rPr lang="en-US" dirty="0" err="1"/>
                        <a:t>PolyBase</a:t>
                      </a:r>
                      <a:endParaRPr lang="en-US" dirty="0"/>
                    </a:p>
                  </a:txBody>
                  <a:tcPr anchor="ctr"/>
                </a:tc>
                <a:tc hMerge="1">
                  <a:txBody>
                    <a:bodyPr/>
                    <a:lstStyle/>
                    <a:p>
                      <a:r>
                        <a:rPr lang="en-US" dirty="0"/>
                        <a:t>SSIS</a:t>
                      </a:r>
                    </a:p>
                  </a:txBody>
                  <a:tcPr/>
                </a:tc>
                <a:tc gridSpan="2">
                  <a:txBody>
                    <a:bodyPr/>
                    <a:lstStyle/>
                    <a:p>
                      <a:r>
                        <a:rPr lang="en-US" dirty="0"/>
                        <a:t>SSIS</a:t>
                      </a:r>
                    </a:p>
                  </a:txBody>
                  <a:tcPr anchor="ctr"/>
                </a:tc>
                <a:tc hMerge="1">
                  <a:txBody>
                    <a:bodyPr/>
                    <a:lstStyle/>
                    <a:p>
                      <a:r>
                        <a:rPr lang="en-US" dirty="0"/>
                        <a:t>ADF</a:t>
                      </a:r>
                    </a:p>
                  </a:txBody>
                  <a:tcPr anchor="ctr"/>
                </a:tc>
                <a:tc>
                  <a:txBody>
                    <a:bodyPr/>
                    <a:lstStyle/>
                    <a:p>
                      <a:r>
                        <a:rPr lang="en-US" dirty="0"/>
                        <a:t>ADF</a:t>
                      </a:r>
                    </a:p>
                  </a:txBody>
                  <a:tcPr anchor="ctr"/>
                </a:tc>
                <a:tc>
                  <a:txBody>
                    <a:bodyPr/>
                    <a:lstStyle/>
                    <a:p>
                      <a:r>
                        <a:rPr lang="en-US" dirty="0"/>
                        <a:t>BCP</a:t>
                      </a:r>
                    </a:p>
                  </a:txBody>
                  <a:tcPr anchor="ctr"/>
                </a:tc>
                <a:tc gridSpan="2">
                  <a:txBody>
                    <a:bodyPr/>
                    <a:lstStyle/>
                    <a:p>
                      <a:r>
                        <a:rPr lang="en-US" dirty="0" err="1"/>
                        <a:t>SqlBulkCopy</a:t>
                      </a:r>
                      <a:endParaRPr lang="en-US" dirty="0"/>
                    </a:p>
                  </a:txBody>
                  <a:tcPr anchor="ctr"/>
                </a:tc>
                <a:tc hMerge="1">
                  <a:txBody>
                    <a:bodyPr/>
                    <a:lstStyle/>
                    <a:p>
                      <a:r>
                        <a:rPr lang="en-US" dirty="0" err="1"/>
                        <a:t>SqlBulkCopy</a:t>
                      </a:r>
                      <a:endParaRPr lang="en-US" dirty="0"/>
                    </a:p>
                  </a:txBody>
                  <a:tcPr/>
                </a:tc>
                <a:extLst>
                  <a:ext uri="{0D108BD9-81ED-4DB2-BD59-A6C34878D82A}">
                    <a16:rowId xmlns:a16="http://schemas.microsoft.com/office/drawing/2014/main" val="261593497"/>
                  </a:ext>
                </a:extLst>
              </a:tr>
              <a:tr h="2613965">
                <a:tc>
                  <a:txBody>
                    <a:bodyPr/>
                    <a:lstStyle/>
                    <a:p>
                      <a:r>
                        <a:rPr lang="en-US" dirty="0"/>
                        <a:t>Rate</a:t>
                      </a:r>
                    </a:p>
                  </a:txBody>
                  <a:tcPr/>
                </a:tc>
                <a:tc gridSpan="8">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530109522"/>
                  </a:ext>
                </a:extLst>
              </a:tr>
              <a:tr h="457200">
                <a:tc>
                  <a:txBody>
                    <a:bodyPr/>
                    <a:lstStyle/>
                    <a:p>
                      <a:r>
                        <a:rPr lang="en-US" dirty="0"/>
                        <a:t>Rate increase as</a:t>
                      </a:r>
                      <a:r>
                        <a:rPr lang="en-US" baseline="0" dirty="0"/>
                        <a:t> DWU increases</a:t>
                      </a:r>
                      <a:endParaRPr lang="en-US" dirty="0"/>
                    </a:p>
                  </a:txBody>
                  <a:tcPr/>
                </a:tc>
                <a:tc>
                  <a:txBody>
                    <a:bodyPr/>
                    <a:lstStyle/>
                    <a:p>
                      <a:r>
                        <a:rPr lang="en-US" dirty="0"/>
                        <a:t>Yes</a:t>
                      </a:r>
                    </a:p>
                  </a:txBody>
                  <a:tcPr/>
                </a:tc>
                <a:tc gridSpan="2">
                  <a:txBody>
                    <a:bodyPr/>
                    <a:lstStyle/>
                    <a:p>
                      <a:r>
                        <a:rPr lang="en-US" dirty="0"/>
                        <a:t>Yes</a:t>
                      </a:r>
                    </a:p>
                  </a:txBody>
                  <a:tcPr/>
                </a:tc>
                <a:tc hMerge="1">
                  <a:txBody>
                    <a:bodyPr/>
                    <a:lstStyle/>
                    <a:p>
                      <a:endParaRPr lang="en-US"/>
                    </a:p>
                  </a:txBody>
                  <a:tcPr/>
                </a:tc>
                <a:tc gridSpan="2">
                  <a:txBody>
                    <a:bodyPr/>
                    <a:lstStyle/>
                    <a:p>
                      <a:r>
                        <a:rPr lang="en-US" dirty="0"/>
                        <a:t>Yes</a:t>
                      </a:r>
                    </a:p>
                  </a:txBody>
                  <a:tcPr/>
                </a:tc>
                <a:tc hMerge="1">
                  <a:txBody>
                    <a:bodyPr/>
                    <a:lstStyle/>
                    <a:p>
                      <a:endParaRPr lang="en-US" dirty="0"/>
                    </a:p>
                  </a:txBody>
                  <a:tcPr/>
                </a:tc>
                <a:tc gridSpan="2">
                  <a:txBody>
                    <a:bodyPr/>
                    <a:lstStyle/>
                    <a:p>
                      <a:r>
                        <a:rPr lang="en-US" dirty="0"/>
                        <a:t>No</a:t>
                      </a:r>
                    </a:p>
                  </a:txBody>
                  <a:tcPr/>
                </a:tc>
                <a:tc hMerge="1">
                  <a:txBody>
                    <a:bodyPr/>
                    <a:lstStyle/>
                    <a:p>
                      <a:endParaRPr lang="en-US" dirty="0"/>
                    </a:p>
                  </a:txBody>
                  <a:tcPr/>
                </a:tc>
                <a:tc>
                  <a:txBody>
                    <a:bodyPr/>
                    <a:lstStyle/>
                    <a:p>
                      <a:r>
                        <a:rPr lang="en-US" dirty="0"/>
                        <a:t>No</a:t>
                      </a:r>
                    </a:p>
                  </a:txBody>
                  <a:tcPr/>
                </a:tc>
                <a:extLst>
                  <a:ext uri="{0D108BD9-81ED-4DB2-BD59-A6C34878D82A}">
                    <a16:rowId xmlns:a16="http://schemas.microsoft.com/office/drawing/2014/main" val="1523171646"/>
                  </a:ext>
                </a:extLst>
              </a:tr>
              <a:tr h="533400">
                <a:tc>
                  <a:txBody>
                    <a:bodyPr/>
                    <a:lstStyle/>
                    <a:p>
                      <a:r>
                        <a:rPr lang="en-US" dirty="0"/>
                        <a:t>Rate increases as you add concurrent load</a:t>
                      </a:r>
                    </a:p>
                  </a:txBody>
                  <a:tcPr/>
                </a:tc>
                <a:tc>
                  <a:txBody>
                    <a:bodyPr/>
                    <a:lstStyle/>
                    <a:p>
                      <a:r>
                        <a:rPr lang="en-US" dirty="0"/>
                        <a:t>No</a:t>
                      </a:r>
                    </a:p>
                  </a:txBody>
                  <a:tcPr/>
                </a:tc>
                <a:tc gridSpan="2">
                  <a:txBody>
                    <a:bodyPr/>
                    <a:lstStyle/>
                    <a:p>
                      <a:r>
                        <a:rPr lang="en-US" dirty="0"/>
                        <a:t>No</a:t>
                      </a:r>
                    </a:p>
                  </a:txBody>
                  <a:tcPr/>
                </a:tc>
                <a:tc hMerge="1">
                  <a:txBody>
                    <a:bodyPr/>
                    <a:lstStyle/>
                    <a:p>
                      <a:endParaRPr lang="en-US"/>
                    </a:p>
                  </a:txBody>
                  <a:tcPr/>
                </a:tc>
                <a:tc gridSpan="2">
                  <a:txBody>
                    <a:bodyPr/>
                    <a:lstStyle/>
                    <a:p>
                      <a:r>
                        <a:rPr lang="en-US" dirty="0"/>
                        <a:t>No</a:t>
                      </a:r>
                    </a:p>
                  </a:txBody>
                  <a:tcPr/>
                </a:tc>
                <a:tc hMerge="1">
                  <a:txBody>
                    <a:bodyPr/>
                    <a:lstStyle/>
                    <a:p>
                      <a:endParaRPr lang="en-US" dirty="0"/>
                    </a:p>
                  </a:txBody>
                  <a:tcPr/>
                </a:tc>
                <a:tc gridSpan="2">
                  <a:txBody>
                    <a:bodyPr/>
                    <a:lstStyle/>
                    <a:p>
                      <a:r>
                        <a:rPr lang="en-US" dirty="0"/>
                        <a:t>Yes</a:t>
                      </a:r>
                    </a:p>
                  </a:txBody>
                  <a:tcPr/>
                </a:tc>
                <a:tc hMerge="1">
                  <a:txBody>
                    <a:bodyPr/>
                    <a:lstStyle/>
                    <a:p>
                      <a:endParaRPr lang="en-US" dirty="0"/>
                    </a:p>
                  </a:txBody>
                  <a:tcPr/>
                </a:tc>
                <a:tc>
                  <a:txBody>
                    <a:bodyPr/>
                    <a:lstStyle/>
                    <a:p>
                      <a:r>
                        <a:rPr lang="en-US" dirty="0"/>
                        <a:t>Yes</a:t>
                      </a:r>
                    </a:p>
                  </a:txBody>
                  <a:tcPr/>
                </a:tc>
                <a:extLst>
                  <a:ext uri="{0D108BD9-81ED-4DB2-BD59-A6C34878D82A}">
                    <a16:rowId xmlns:a16="http://schemas.microsoft.com/office/drawing/2014/main" val="446985846"/>
                  </a:ext>
                </a:extLst>
              </a:tr>
            </a:tbl>
          </a:graphicData>
        </a:graphic>
      </p:graphicFrame>
      <p:sp>
        <p:nvSpPr>
          <p:cNvPr id="5" name="Arrow: Up-Down 4"/>
          <p:cNvSpPr/>
          <p:nvPr/>
        </p:nvSpPr>
        <p:spPr bwMode="auto">
          <a:xfrm rot="5400000">
            <a:off x="8542337" y="1630362"/>
            <a:ext cx="1676400" cy="3733800"/>
          </a:xfrm>
          <a:prstGeom prst="upDownArrow">
            <a:avLst/>
          </a:prstGeo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1247437" y="3211030"/>
            <a:ext cx="1371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Slowest</a:t>
            </a:r>
            <a:endParaRPr lang="en-US" sz="2400" dirty="0">
              <a:gradFill>
                <a:gsLst>
                  <a:gs pos="2917">
                    <a:schemeClr val="tx1"/>
                  </a:gs>
                  <a:gs pos="30000">
                    <a:schemeClr val="tx1"/>
                  </a:gs>
                </a:gsLst>
                <a:lin ang="5400000" scaled="0"/>
              </a:gradFill>
            </a:endParaRPr>
          </a:p>
        </p:txBody>
      </p:sp>
      <p:sp>
        <p:nvSpPr>
          <p:cNvPr id="7" name="TextBox 6"/>
          <p:cNvSpPr txBox="1"/>
          <p:nvPr/>
        </p:nvSpPr>
        <p:spPr>
          <a:xfrm>
            <a:off x="6294437" y="3211030"/>
            <a:ext cx="1371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Fastest</a:t>
            </a:r>
            <a:endParaRPr lang="en-US" sz="24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0FF41CA2-D620-409B-A9B9-AD7A86924CFC}"/>
              </a:ext>
            </a:extLst>
          </p:cNvPr>
          <p:cNvSpPr/>
          <p:nvPr/>
        </p:nvSpPr>
        <p:spPr>
          <a:xfrm>
            <a:off x="47817" y="2196412"/>
            <a:ext cx="1905000" cy="1148450"/>
          </a:xfrm>
          <a:prstGeom prst="rect">
            <a:avLst/>
          </a:prstGeom>
          <a:solidFill>
            <a:srgbClr val="002050"/>
          </a:solidFill>
          <a:ln w="10795" cap="flat" cmpd="sng" algn="ctr">
            <a:noFill/>
            <a:prstDash val="solid"/>
          </a:ln>
          <a:effectLst/>
        </p:spPr>
        <p:txBody>
          <a:bodyPr rtlCol="0" anchor="ctr"/>
          <a:lstStyle/>
          <a:p>
            <a:pPr algn="ctr" defTabSz="932597">
              <a:defRPr/>
            </a:pPr>
            <a:endParaRPr lang="en-US" sz="1873" kern="0" dirty="0">
              <a:solidFill>
                <a:srgbClr val="FFFFFF"/>
              </a:solidFill>
              <a:latin typeface="Segoe UI Semilight"/>
            </a:endParaRPr>
          </a:p>
        </p:txBody>
      </p:sp>
      <p:sp>
        <p:nvSpPr>
          <p:cNvPr id="9" name="Rectangle 8">
            <a:extLst>
              <a:ext uri="{FF2B5EF4-FFF2-40B4-BE49-F238E27FC236}">
                <a16:creationId xmlns:a16="http://schemas.microsoft.com/office/drawing/2014/main" id="{83AABBFF-6072-4D20-95F8-55EF0A5AAE11}"/>
              </a:ext>
            </a:extLst>
          </p:cNvPr>
          <p:cNvSpPr/>
          <p:nvPr/>
        </p:nvSpPr>
        <p:spPr>
          <a:xfrm>
            <a:off x="47818" y="2316317"/>
            <a:ext cx="2486941" cy="2308324"/>
          </a:xfrm>
          <a:prstGeom prst="rect">
            <a:avLst/>
          </a:prstGeom>
        </p:spPr>
        <p:txBody>
          <a:bodyPr wrap="square">
            <a:spAutoFit/>
          </a:bodyPr>
          <a:lstStyle/>
          <a:p>
            <a:pPr marL="233149" indent="-233149" defTabSz="950539">
              <a:spcAft>
                <a:spcPts val="1224"/>
              </a:spcAft>
              <a:buFont typeface="+mj-lt"/>
              <a:buAutoNum type="arabicPeriod"/>
              <a:defRPr/>
            </a:pPr>
            <a:r>
              <a:rPr lang="en-US" sz="1200" b="1" dirty="0">
                <a:solidFill>
                  <a:srgbClr val="FFFFFF"/>
                </a:solidFill>
                <a:latin typeface="Segoe UI Semibold" panose="020B0702040204020203" pitchFamily="34" charset="0"/>
                <a:cs typeface="Segoe UI Semibold" panose="020B0702040204020203" pitchFamily="34" charset="0"/>
              </a:rPr>
              <a:t>PolyBase</a:t>
            </a:r>
          </a:p>
          <a:p>
            <a:pPr marL="233149" indent="-233149" defTabSz="950539">
              <a:spcAft>
                <a:spcPts val="1224"/>
              </a:spcAft>
              <a:buFont typeface="+mj-lt"/>
              <a:buAutoNum type="arabicPeriod"/>
              <a:defRPr/>
            </a:pPr>
            <a:r>
              <a:rPr lang="en-US" sz="1200" b="1" dirty="0">
                <a:solidFill>
                  <a:srgbClr val="FFFFFF"/>
                </a:solidFill>
                <a:latin typeface="Segoe UI Semibold" panose="020B0702040204020203" pitchFamily="34" charset="0"/>
                <a:cs typeface="Segoe UI Semibold" panose="020B0702040204020203" pitchFamily="34" charset="0"/>
              </a:rPr>
              <a:t>SSIS*</a:t>
            </a:r>
          </a:p>
          <a:p>
            <a:pPr marL="233149" indent="-233149" defTabSz="950539">
              <a:spcAft>
                <a:spcPts val="1224"/>
              </a:spcAft>
              <a:buFont typeface="+mj-lt"/>
              <a:buAutoNum type="arabicPeriod"/>
              <a:defRPr/>
            </a:pPr>
            <a:r>
              <a:rPr lang="en-US" sz="1200" dirty="0">
                <a:solidFill>
                  <a:srgbClr val="FFFFFF"/>
                </a:solidFill>
                <a:latin typeface="Segoe UI Semibold" panose="020B0702040204020203" pitchFamily="34" charset="0"/>
                <a:cs typeface="Segoe UI Semibold" panose="020B0702040204020203" pitchFamily="34" charset="0"/>
              </a:rPr>
              <a:t>ADF</a:t>
            </a: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BCP</a:t>
            </a: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SQLBulkCopy API</a:t>
            </a:r>
          </a:p>
          <a:p>
            <a:pPr marL="233149" indent="-233149" defTabSz="950539">
              <a:spcAft>
                <a:spcPts val="1224"/>
              </a:spcAft>
              <a:buFont typeface="+mj-lt"/>
              <a:buAutoNum type="arabicPeriod"/>
              <a:defRPr/>
            </a:pPr>
            <a:r>
              <a:rPr lang="en-US" sz="1200" dirty="0" err="1">
                <a:solidFill>
                  <a:srgbClr val="505050">
                    <a:lumMod val="95000"/>
                  </a:srgbClr>
                </a:solidFill>
                <a:latin typeface="Segoe UI Semibold" panose="020B0702040204020203" pitchFamily="34" charset="0"/>
                <a:cs typeface="Segoe UI Semibold" panose="020B0702040204020203" pitchFamily="34" charset="0"/>
              </a:rPr>
              <a:t>Attunity</a:t>
            </a:r>
            <a:r>
              <a:rPr lang="en-US" sz="1200" dirty="0">
                <a:solidFill>
                  <a:srgbClr val="505050">
                    <a:lumMod val="95000"/>
                  </a:srgbClr>
                </a:solidFill>
                <a:latin typeface="Segoe UI Semibold" panose="020B0702040204020203" pitchFamily="34" charset="0"/>
                <a:cs typeface="Segoe UI Semibold" panose="020B0702040204020203" pitchFamily="34" charset="0"/>
              </a:rPr>
              <a:t> </a:t>
            </a:r>
            <a:r>
              <a:rPr lang="en-US" sz="1200" dirty="0" err="1">
                <a:solidFill>
                  <a:srgbClr val="505050">
                    <a:lumMod val="95000"/>
                  </a:srgbClr>
                </a:solidFill>
                <a:latin typeface="Segoe UI Semibold" panose="020B0702040204020203" pitchFamily="34" charset="0"/>
                <a:cs typeface="Segoe UI Semibold" panose="020B0702040204020203" pitchFamily="34" charset="0"/>
              </a:rPr>
              <a:t>Cloudbeam</a:t>
            </a:r>
            <a:endParaRPr lang="en-US" sz="1200" dirty="0">
              <a:solidFill>
                <a:srgbClr val="505050">
                  <a:lumMod val="95000"/>
                </a:srgbClr>
              </a:solidFill>
              <a:latin typeface="Segoe UI Semibold" panose="020B0702040204020203" pitchFamily="34" charset="0"/>
              <a:cs typeface="Segoe UI Semibold" panose="020B0702040204020203" pitchFamily="34" charset="0"/>
            </a:endParaRP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ASA/Storm**</a:t>
            </a:r>
          </a:p>
        </p:txBody>
      </p:sp>
      <p:sp>
        <p:nvSpPr>
          <p:cNvPr id="10" name="TextBox 9">
            <a:extLst>
              <a:ext uri="{FF2B5EF4-FFF2-40B4-BE49-F238E27FC236}">
                <a16:creationId xmlns:a16="http://schemas.microsoft.com/office/drawing/2014/main" id="{C7179CF6-EA64-4D30-9186-D6E6B6F69DEA}"/>
              </a:ext>
            </a:extLst>
          </p:cNvPr>
          <p:cNvSpPr txBox="1"/>
          <p:nvPr/>
        </p:nvSpPr>
        <p:spPr>
          <a:xfrm>
            <a:off x="389466" y="6219272"/>
            <a:ext cx="10783226" cy="783190"/>
          </a:xfrm>
          <a:prstGeom prst="rect">
            <a:avLst/>
          </a:prstGeom>
          <a:noFill/>
        </p:spPr>
        <p:txBody>
          <a:bodyPr wrap="square" lIns="186521" tIns="149217" rIns="186521" bIns="149217" rtlCol="0">
            <a:spAutoFit/>
          </a:bodyPr>
          <a:lstStyle/>
          <a:p>
            <a:pPr>
              <a:lnSpc>
                <a:spcPct val="90000"/>
              </a:lnSpc>
              <a:spcAft>
                <a:spcPts val="612"/>
              </a:spcAft>
            </a:pPr>
            <a:r>
              <a:rPr lang="en-US" sz="1428" dirty="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With SSIS Azure Feature Pack June 2017 or newer</a:t>
            </a:r>
          </a:p>
          <a:p>
            <a:pPr>
              <a:lnSpc>
                <a:spcPct val="90000"/>
              </a:lnSpc>
              <a:spcAft>
                <a:spcPts val="612"/>
              </a:spcAft>
            </a:pPr>
            <a:r>
              <a:rPr lang="en-US" sz="1428" dirty="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Not a good idea</a:t>
            </a:r>
          </a:p>
        </p:txBody>
      </p:sp>
    </p:spTree>
    <p:extLst>
      <p:ext uri="{BB962C8B-B14F-4D97-AF65-F5344CB8AC3E}">
        <p14:creationId xmlns:p14="http://schemas.microsoft.com/office/powerpoint/2010/main" val="18312601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Loading method considerations</a:t>
            </a:r>
          </a:p>
        </p:txBody>
      </p:sp>
      <p:graphicFrame>
        <p:nvGraphicFramePr>
          <p:cNvPr id="4" name="Table 3"/>
          <p:cNvGraphicFramePr>
            <a:graphicFrameLocks noGrp="1"/>
          </p:cNvGraphicFramePr>
          <p:nvPr>
            <p:extLst>
              <p:ext uri="{D42A27DB-BD31-4B8C-83A1-F6EECF244321}">
                <p14:modId xmlns:p14="http://schemas.microsoft.com/office/powerpoint/2010/main" val="986264192"/>
              </p:ext>
            </p:extLst>
          </p:nvPr>
        </p:nvGraphicFramePr>
        <p:xfrm>
          <a:off x="427037" y="1668462"/>
          <a:ext cx="11582400" cy="3466189"/>
        </p:xfrm>
        <a:graphic>
          <a:graphicData uri="http://schemas.openxmlformats.org/drawingml/2006/table">
            <a:tbl>
              <a:tblPr firstRow="1" bandRow="1">
                <a:tableStyleId>{5C22544A-7EE6-4342-B048-85BDC9FD1C3A}</a:tableStyleId>
              </a:tblPr>
              <a:tblGrid>
                <a:gridCol w="2564674">
                  <a:extLst>
                    <a:ext uri="{9D8B030D-6E8A-4147-A177-3AD203B41FA5}">
                      <a16:colId xmlns:a16="http://schemas.microsoft.com/office/drawing/2014/main" val="2894891562"/>
                    </a:ext>
                  </a:extLst>
                </a:gridCol>
                <a:gridCol w="2812869">
                  <a:extLst>
                    <a:ext uri="{9D8B030D-6E8A-4147-A177-3AD203B41FA5}">
                      <a16:colId xmlns:a16="http://schemas.microsoft.com/office/drawing/2014/main" val="1830957071"/>
                    </a:ext>
                  </a:extLst>
                </a:gridCol>
                <a:gridCol w="3309257">
                  <a:extLst>
                    <a:ext uri="{9D8B030D-6E8A-4147-A177-3AD203B41FA5}">
                      <a16:colId xmlns:a16="http://schemas.microsoft.com/office/drawing/2014/main" val="372921034"/>
                    </a:ext>
                  </a:extLst>
                </a:gridCol>
                <a:gridCol w="2895600">
                  <a:extLst>
                    <a:ext uri="{9D8B030D-6E8A-4147-A177-3AD203B41FA5}">
                      <a16:colId xmlns:a16="http://schemas.microsoft.com/office/drawing/2014/main" val="3839966241"/>
                    </a:ext>
                  </a:extLst>
                </a:gridCol>
              </a:tblGrid>
              <a:tr h="467009">
                <a:tc>
                  <a:txBody>
                    <a:bodyPr/>
                    <a:lstStyle/>
                    <a:p>
                      <a:r>
                        <a:rPr lang="en-US" dirty="0"/>
                        <a:t>Loading Type</a:t>
                      </a:r>
                    </a:p>
                  </a:txBody>
                  <a:tcPr/>
                </a:tc>
                <a:tc>
                  <a:txBody>
                    <a:bodyPr/>
                    <a:lstStyle/>
                    <a:p>
                      <a:r>
                        <a:rPr lang="en-US" dirty="0"/>
                        <a:t>Source</a:t>
                      </a:r>
                    </a:p>
                  </a:txBody>
                  <a:tcPr/>
                </a:tc>
                <a:tc>
                  <a:txBody>
                    <a:bodyPr/>
                    <a:lstStyle/>
                    <a:p>
                      <a:r>
                        <a:rPr lang="en-US" dirty="0"/>
                        <a:t>Concerns</a:t>
                      </a:r>
                    </a:p>
                  </a:txBody>
                  <a:tcPr/>
                </a:tc>
                <a:tc>
                  <a:txBody>
                    <a:bodyPr/>
                    <a:lstStyle/>
                    <a:p>
                      <a:r>
                        <a:rPr lang="en-US" dirty="0"/>
                        <a:t>Advice</a:t>
                      </a:r>
                    </a:p>
                  </a:txBody>
                  <a:tcPr/>
                </a:tc>
                <a:extLst>
                  <a:ext uri="{0D108BD9-81ED-4DB2-BD59-A6C34878D82A}">
                    <a16:rowId xmlns:a16="http://schemas.microsoft.com/office/drawing/2014/main" val="2886878270"/>
                  </a:ext>
                </a:extLst>
              </a:tr>
              <a:tr h="467009">
                <a:tc>
                  <a:txBody>
                    <a:bodyPr/>
                    <a:lstStyle/>
                    <a:p>
                      <a:pPr marL="0" algn="l" defTabSz="932742" rtl="0" eaLnBrk="1" latinLnBrk="0" hangingPunct="1"/>
                      <a:r>
                        <a:rPr lang="en-US" sz="1800" kern="1200" dirty="0">
                          <a:solidFill>
                            <a:schemeClr val="dk1"/>
                          </a:solidFill>
                          <a:latin typeface="+mn-lt"/>
                          <a:ea typeface="+mn-ea"/>
                          <a:cs typeface="+mn-cs"/>
                        </a:rPr>
                        <a:t>Batch loading</a:t>
                      </a:r>
                    </a:p>
                  </a:txBody>
                  <a:tcPr/>
                </a:tc>
                <a:tc>
                  <a:txBody>
                    <a:bodyPr/>
                    <a:lstStyle/>
                    <a:p>
                      <a:pPr marL="0" algn="l" defTabSz="932742" rtl="0" eaLnBrk="1" latinLnBrk="0" hangingPunct="1"/>
                      <a:r>
                        <a:rPr lang="en-US" sz="1800" kern="1200" dirty="0">
                          <a:solidFill>
                            <a:schemeClr val="dk1"/>
                          </a:solidFill>
                          <a:latin typeface="+mn-lt"/>
                          <a:ea typeface="+mn-ea"/>
                          <a:cs typeface="+mn-cs"/>
                        </a:rPr>
                        <a:t>WASB/ADLS</a:t>
                      </a:r>
                    </a:p>
                  </a:txBody>
                  <a:tcPr/>
                </a:tc>
                <a:tc>
                  <a:txBody>
                    <a:bodyPr/>
                    <a:lstStyle/>
                    <a:p>
                      <a:pPr marL="0" algn="l" defTabSz="932742" rtl="0" eaLnBrk="1" latinLnBrk="0" hangingPunct="1"/>
                      <a:r>
                        <a:rPr lang="en-US" sz="1800" kern="1200" dirty="0">
                          <a:solidFill>
                            <a:schemeClr val="dk1"/>
                          </a:solidFill>
                          <a:latin typeface="+mn-lt"/>
                          <a:ea typeface="+mn-ea"/>
                          <a:cs typeface="+mn-cs"/>
                        </a:rPr>
                        <a:t>Latency of data</a:t>
                      </a:r>
                    </a:p>
                  </a:txBody>
                  <a:tcPr/>
                </a:tc>
                <a:tc>
                  <a:txBody>
                    <a:bodyPr/>
                    <a:lstStyle/>
                    <a:p>
                      <a:pPr marL="0" algn="l" defTabSz="932742" rtl="0" eaLnBrk="1" latinLnBrk="0" hangingPunct="1"/>
                      <a:r>
                        <a:rPr lang="en-US" sz="1800" kern="1200" dirty="0">
                          <a:solidFill>
                            <a:schemeClr val="dk1"/>
                          </a:solidFill>
                          <a:latin typeface="+mn-lt"/>
                          <a:ea typeface="+mn-ea"/>
                          <a:cs typeface="+mn-cs"/>
                        </a:rPr>
                        <a:t>Do it! </a:t>
                      </a:r>
                    </a:p>
                  </a:txBody>
                  <a:tcPr/>
                </a:tc>
                <a:extLst>
                  <a:ext uri="{0D108BD9-81ED-4DB2-BD59-A6C34878D82A}">
                    <a16:rowId xmlns:a16="http://schemas.microsoft.com/office/drawing/2014/main" val="968393229"/>
                  </a:ext>
                </a:extLst>
              </a:tr>
              <a:tr h="1343451">
                <a:tc>
                  <a:txBody>
                    <a:bodyPr/>
                    <a:lstStyle/>
                    <a:p>
                      <a:pPr marL="0" algn="l" defTabSz="932742" rtl="0" eaLnBrk="1" latinLnBrk="0" hangingPunct="1"/>
                      <a:r>
                        <a:rPr lang="en-US" sz="1800" kern="1200" dirty="0">
                          <a:solidFill>
                            <a:schemeClr val="dk1"/>
                          </a:solidFill>
                          <a:latin typeface="+mn-lt"/>
                          <a:ea typeface="+mn-ea"/>
                          <a:cs typeface="+mn-cs"/>
                        </a:rPr>
                        <a:t>Micro Batch loading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WASB/ADLS</a:t>
                      </a:r>
                    </a:p>
                    <a:p>
                      <a:pPr marL="0" algn="l" defTabSz="932742" rtl="0" eaLnBrk="1" latinLnBrk="0" hangingPunct="1"/>
                      <a:endParaRPr lang="en-US" sz="1800" kern="1200" dirty="0">
                        <a:solidFill>
                          <a:schemeClr val="dk1"/>
                        </a:solidFill>
                        <a:latin typeface="+mn-lt"/>
                        <a:ea typeface="+mn-ea"/>
                        <a:cs typeface="+mn-cs"/>
                      </a:endParaRPr>
                    </a:p>
                  </a:txBody>
                  <a:tcPr/>
                </a:tc>
                <a:tc>
                  <a:txBody>
                    <a:bodyPr/>
                    <a:lstStyle/>
                    <a:p>
                      <a:pPr marL="0" algn="l" defTabSz="932742" rtl="0" eaLnBrk="1" latinLnBrk="0" hangingPunct="1"/>
                      <a:r>
                        <a:rPr lang="en-US" sz="1800" kern="1200" dirty="0">
                          <a:solidFill>
                            <a:schemeClr val="dk1"/>
                          </a:solidFill>
                          <a:latin typeface="+mn-lt"/>
                          <a:ea typeface="+mn-ea"/>
                          <a:cs typeface="+mn-cs"/>
                        </a:rPr>
                        <a:t>Potential impact to index health.</a:t>
                      </a:r>
                    </a:p>
                    <a:p>
                      <a:pPr marL="0" algn="l" defTabSz="932742" rtl="0" eaLnBrk="1" latinLnBrk="0" hangingPunct="1"/>
                      <a:r>
                        <a:rPr lang="en-US" sz="1800" kern="1200" dirty="0">
                          <a:solidFill>
                            <a:schemeClr val="dk1"/>
                          </a:solidFill>
                          <a:latin typeface="+mn-lt"/>
                          <a:ea typeface="+mn-ea"/>
                          <a:cs typeface="+mn-cs"/>
                        </a:rPr>
                        <a:t>Impact on machine resources</a:t>
                      </a:r>
                    </a:p>
                  </a:txBody>
                  <a:tcPr/>
                </a:tc>
                <a:tc>
                  <a:txBody>
                    <a:bodyPr/>
                    <a:lstStyle/>
                    <a:p>
                      <a:pPr marL="0" algn="l" defTabSz="932742" rtl="0" eaLnBrk="1" latinLnBrk="0" hangingPunct="1"/>
                      <a:r>
                        <a:rPr lang="en-US" sz="1800" kern="1200" dirty="0">
                          <a:solidFill>
                            <a:schemeClr val="dk1"/>
                          </a:solidFill>
                          <a:latin typeface="+mn-lt"/>
                          <a:ea typeface="+mn-ea"/>
                          <a:cs typeface="+mn-cs"/>
                        </a:rPr>
                        <a:t>Do it with caution… Make sure that loads are big enough</a:t>
                      </a:r>
                    </a:p>
                  </a:txBody>
                  <a:tcPr/>
                </a:tc>
                <a:extLst>
                  <a:ext uri="{0D108BD9-81ED-4DB2-BD59-A6C34878D82A}">
                    <a16:rowId xmlns:a16="http://schemas.microsoft.com/office/drawing/2014/main" val="1087852600"/>
                  </a:ext>
                </a:extLst>
              </a:tr>
              <a:tr h="1151530">
                <a:tc>
                  <a:txBody>
                    <a:bodyPr/>
                    <a:lstStyle/>
                    <a:p>
                      <a:pPr marL="0" algn="l" defTabSz="932742" rtl="0" eaLnBrk="1" latinLnBrk="0" hangingPunct="1"/>
                      <a:r>
                        <a:rPr lang="en-US" sz="1800" kern="1200" dirty="0">
                          <a:solidFill>
                            <a:schemeClr val="dk1"/>
                          </a:solidFill>
                          <a:latin typeface="+mn-lt"/>
                          <a:ea typeface="+mn-ea"/>
                          <a:cs typeface="+mn-cs"/>
                        </a:rPr>
                        <a:t>Streaming Load</a:t>
                      </a:r>
                    </a:p>
                  </a:txBody>
                  <a:tcPr/>
                </a:tc>
                <a:tc>
                  <a:txBody>
                    <a:bodyPr/>
                    <a:lstStyle/>
                    <a:p>
                      <a:pPr marL="0" algn="l" defTabSz="932742" rtl="0" eaLnBrk="1" latinLnBrk="0" hangingPunct="1"/>
                      <a:r>
                        <a:rPr lang="en-US" sz="1800" kern="1200" dirty="0">
                          <a:solidFill>
                            <a:schemeClr val="dk1"/>
                          </a:solidFill>
                          <a:latin typeface="+mn-lt"/>
                          <a:ea typeface="+mn-ea"/>
                          <a:cs typeface="+mn-cs"/>
                        </a:rPr>
                        <a:t>Azure Stream Analytics, BCP</a:t>
                      </a:r>
                    </a:p>
                  </a:txBody>
                  <a:tcPr/>
                </a:tc>
                <a:tc>
                  <a:txBody>
                    <a:bodyPr/>
                    <a:lstStyle/>
                    <a:p>
                      <a:pPr marL="0" algn="l" defTabSz="932742" rtl="0" eaLnBrk="1" latinLnBrk="0" hangingPunct="1"/>
                      <a:r>
                        <a:rPr lang="en-US" sz="1800" kern="1200" dirty="0">
                          <a:solidFill>
                            <a:schemeClr val="dk1"/>
                          </a:solidFill>
                          <a:latin typeface="+mn-lt"/>
                          <a:ea typeface="+mn-ea"/>
                          <a:cs typeface="+mn-cs"/>
                        </a:rPr>
                        <a:t>Column store Index health.</a:t>
                      </a:r>
                    </a:p>
                    <a:p>
                      <a:pPr marL="0" algn="l" defTabSz="932742" rtl="0" eaLnBrk="1" latinLnBrk="0" hangingPunct="1"/>
                      <a:r>
                        <a:rPr lang="en-US" sz="1800" kern="1200" dirty="0">
                          <a:solidFill>
                            <a:schemeClr val="dk1"/>
                          </a:solidFill>
                          <a:latin typeface="+mn-lt"/>
                          <a:ea typeface="+mn-ea"/>
                          <a:cs typeface="+mn-cs"/>
                        </a:rPr>
                        <a:t>Load Performance</a:t>
                      </a:r>
                    </a:p>
                  </a:txBody>
                  <a:tcPr/>
                </a:tc>
                <a:tc>
                  <a:txBody>
                    <a:bodyPr/>
                    <a:lstStyle/>
                    <a:p>
                      <a:pPr marL="0" algn="l" defTabSz="932742" rtl="0" eaLnBrk="1" latinLnBrk="0" hangingPunct="1"/>
                      <a:r>
                        <a:rPr lang="en-US" sz="1800" kern="1200" dirty="0">
                          <a:solidFill>
                            <a:schemeClr val="dk1"/>
                          </a:solidFill>
                          <a:latin typeface="+mn-lt"/>
                          <a:ea typeface="+mn-ea"/>
                          <a:cs typeface="+mn-cs"/>
                        </a:rPr>
                        <a:t>Do it with higher caution… Understand higher latency and impact on segment quality.</a:t>
                      </a:r>
                    </a:p>
                  </a:txBody>
                  <a:tcPr/>
                </a:tc>
                <a:extLst>
                  <a:ext uri="{0D108BD9-81ED-4DB2-BD59-A6C34878D82A}">
                    <a16:rowId xmlns:a16="http://schemas.microsoft.com/office/drawing/2014/main" val="2877151333"/>
                  </a:ext>
                </a:extLst>
              </a:tr>
            </a:tbl>
          </a:graphicData>
        </a:graphic>
      </p:graphicFrame>
    </p:spTree>
    <p:extLst>
      <p:ext uri="{BB962C8B-B14F-4D97-AF65-F5344CB8AC3E}">
        <p14:creationId xmlns:p14="http://schemas.microsoft.com/office/powerpoint/2010/main" val="13155545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steps</a:t>
            </a:r>
          </a:p>
        </p:txBody>
      </p:sp>
    </p:spTree>
    <p:extLst>
      <p:ext uri="{BB962C8B-B14F-4D97-AF65-F5344CB8AC3E}">
        <p14:creationId xmlns:p14="http://schemas.microsoft.com/office/powerpoint/2010/main" val="39900726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external tables</a:t>
            </a:r>
          </a:p>
        </p:txBody>
      </p:sp>
      <p:sp>
        <p:nvSpPr>
          <p:cNvPr id="5" name="Text Placeholder 4"/>
          <p:cNvSpPr>
            <a:spLocks noGrp="1"/>
          </p:cNvSpPr>
          <p:nvPr>
            <p:ph type="body" sz="quarter" idx="10"/>
          </p:nvPr>
        </p:nvSpPr>
        <p:spPr>
          <a:xfrm>
            <a:off x="275481" y="1216477"/>
            <a:ext cx="12160111" cy="5340052"/>
          </a:xfrm>
        </p:spPr>
        <p:txBody>
          <a:bodyPr/>
          <a:lstStyle/>
          <a:p>
            <a:endParaRPr lang="en-US" sz="1326" dirty="0">
              <a:solidFill>
                <a:srgbClr val="0000FF"/>
              </a:solidFill>
            </a:endParaRPr>
          </a:p>
          <a:p>
            <a:endParaRPr lang="en-US" sz="1326" b="1" dirty="0">
              <a:solidFill>
                <a:srgbClr val="0000FF"/>
              </a:solidFill>
            </a:endParaRPr>
          </a:p>
          <a:p>
            <a:r>
              <a:rPr lang="en-US" sz="1326" b="1" dirty="0">
                <a:solidFill>
                  <a:srgbClr val="0000FF"/>
                </a:solidFill>
              </a:rPr>
              <a:t>CREATE</a:t>
            </a:r>
            <a:r>
              <a:rPr lang="en-US" sz="1326" b="1" dirty="0">
                <a:solidFill>
                  <a:prstClr val="black"/>
                </a:solidFill>
              </a:rPr>
              <a:t> </a:t>
            </a:r>
            <a:r>
              <a:rPr lang="en-US" sz="1326" b="1" dirty="0">
                <a:solidFill>
                  <a:srgbClr val="0000FF"/>
                </a:solidFill>
              </a:rPr>
              <a:t>EXTERNAL</a:t>
            </a:r>
            <a:r>
              <a:rPr lang="en-US" sz="1326" b="1" dirty="0">
                <a:solidFill>
                  <a:prstClr val="black"/>
                </a:solidFill>
              </a:rPr>
              <a:t> </a:t>
            </a:r>
            <a:r>
              <a:rPr lang="en-US" sz="1326" b="1" dirty="0">
                <a:solidFill>
                  <a:srgbClr val="0000FF"/>
                </a:solidFill>
              </a:rPr>
              <a:t>DATA</a:t>
            </a:r>
            <a:r>
              <a:rPr lang="en-US" sz="1326" b="1" dirty="0">
                <a:solidFill>
                  <a:prstClr val="black"/>
                </a:solidFill>
              </a:rPr>
              <a:t> </a:t>
            </a:r>
            <a:r>
              <a:rPr lang="en-US" sz="1326" b="1" dirty="0">
                <a:solidFill>
                  <a:srgbClr val="808080"/>
                </a:solidFill>
              </a:rPr>
              <a:t>SOURCE</a:t>
            </a:r>
            <a:r>
              <a:rPr lang="en-US" sz="1326" b="1" dirty="0">
                <a:solidFill>
                  <a:prstClr val="black"/>
                </a:solidFill>
              </a:rPr>
              <a:t> </a:t>
            </a:r>
            <a:r>
              <a:rPr lang="en-US" sz="1326" dirty="0" err="1">
                <a:solidFill>
                  <a:prstClr val="black"/>
                </a:solidFill>
              </a:rPr>
              <a:t>WASBStor</a:t>
            </a:r>
            <a:endParaRPr lang="en-US" sz="1326" dirty="0">
              <a:solidFill>
                <a:prstClr val="black"/>
              </a:solidFill>
            </a:endParaRPr>
          </a:p>
          <a:p>
            <a:r>
              <a:rPr lang="en-US" sz="1326" dirty="0">
                <a:solidFill>
                  <a:srgbClr val="0000FF"/>
                </a:solidFill>
              </a:rPr>
              <a:t>WITH </a:t>
            </a:r>
            <a:r>
              <a:rPr lang="en-US" sz="1326" dirty="0">
                <a:solidFill>
                  <a:srgbClr val="808080"/>
                </a:solidFill>
              </a:rPr>
              <a:t>(</a:t>
            </a:r>
            <a:r>
              <a:rPr lang="en-US" sz="1326" dirty="0">
                <a:solidFill>
                  <a:srgbClr val="0000FF"/>
                </a:solidFill>
              </a:rPr>
              <a:t>TYPE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0000FF"/>
                </a:solidFill>
              </a:rPr>
              <a:t>Hadoop</a:t>
            </a:r>
            <a:r>
              <a:rPr lang="en-US" sz="1326" dirty="0">
                <a:solidFill>
                  <a:srgbClr val="808080"/>
                </a:solidFill>
              </a:rPr>
              <a:t>,</a:t>
            </a:r>
            <a:r>
              <a:rPr lang="en-US" sz="1326" dirty="0">
                <a:solidFill>
                  <a:prstClr val="black"/>
                </a:solidFill>
              </a:rPr>
              <a:t> </a:t>
            </a:r>
          </a:p>
          <a:p>
            <a:r>
              <a:rPr lang="en-US" sz="1326" dirty="0">
                <a:solidFill>
                  <a:prstClr val="black"/>
                </a:solidFill>
              </a:rPr>
              <a:t>      </a:t>
            </a:r>
            <a:r>
              <a:rPr lang="en-US" sz="1326" dirty="0">
                <a:solidFill>
                  <a:srgbClr val="0000FF"/>
                </a:solidFill>
              </a:rPr>
              <a:t>LOCATION</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FF0000"/>
                </a:solidFill>
              </a:rPr>
              <a:t>‘</a:t>
            </a:r>
            <a:r>
              <a:rPr lang="en-US" sz="1326" dirty="0" err="1">
                <a:solidFill>
                  <a:srgbClr val="FF0000"/>
                </a:solidFill>
              </a:rPr>
              <a:t>wasbs</a:t>
            </a:r>
            <a:r>
              <a:rPr lang="en-US" sz="1326" dirty="0">
                <a:solidFill>
                  <a:srgbClr val="FF0000"/>
                </a:solidFill>
              </a:rPr>
              <a:t>://&lt;container&gt;@&lt;</a:t>
            </a:r>
            <a:r>
              <a:rPr lang="en-US" sz="1326" dirty="0" err="1">
                <a:solidFill>
                  <a:srgbClr val="FF0000"/>
                </a:solidFill>
              </a:rPr>
              <a:t>account_name</a:t>
            </a:r>
            <a:r>
              <a:rPr lang="en-US" sz="1326" dirty="0">
                <a:solidFill>
                  <a:srgbClr val="FF0000"/>
                </a:solidFill>
              </a:rPr>
              <a:t>&gt;.blob.core.windows.net'</a:t>
            </a:r>
            <a:r>
              <a:rPr lang="en-US" sz="1326" dirty="0">
                <a:solidFill>
                  <a:srgbClr val="808080"/>
                </a:solidFill>
              </a:rPr>
              <a:t>,</a:t>
            </a:r>
            <a:r>
              <a:rPr lang="en-US" sz="1326" dirty="0">
                <a:solidFill>
                  <a:prstClr val="black"/>
                </a:solidFill>
              </a:rPr>
              <a:t> </a:t>
            </a:r>
          </a:p>
          <a:p>
            <a:r>
              <a:rPr lang="en-US" sz="1326" dirty="0">
                <a:solidFill>
                  <a:prstClr val="black"/>
                </a:solidFill>
              </a:rPr>
              <a:t>	Credential </a:t>
            </a:r>
            <a:r>
              <a:rPr lang="en-US" sz="1326" dirty="0">
                <a:solidFill>
                  <a:srgbClr val="808080"/>
                </a:solidFill>
              </a:rPr>
              <a:t>=</a:t>
            </a:r>
            <a:r>
              <a:rPr lang="en-US" sz="1326" dirty="0">
                <a:solidFill>
                  <a:prstClr val="black"/>
                </a:solidFill>
              </a:rPr>
              <a:t> &lt;</a:t>
            </a:r>
            <a:r>
              <a:rPr lang="en-US" sz="1326" dirty="0">
                <a:solidFill>
                  <a:srgbClr val="FF0000"/>
                </a:solidFill>
              </a:rPr>
              <a:t>Database scoped credential&gt;</a:t>
            </a:r>
            <a:r>
              <a:rPr lang="en-US" sz="1326" dirty="0">
                <a:solidFill>
                  <a:srgbClr val="808080"/>
                </a:solidFill>
              </a:rPr>
              <a:t>);</a:t>
            </a:r>
          </a:p>
          <a:p>
            <a:endParaRPr lang="en-US" sz="1326" dirty="0">
              <a:solidFill>
                <a:srgbClr val="808080"/>
              </a:solidFill>
            </a:endParaRPr>
          </a:p>
          <a:p>
            <a:endParaRPr lang="en-US" sz="1326" b="1" dirty="0">
              <a:solidFill>
                <a:srgbClr val="0000FF"/>
              </a:solidFill>
            </a:endParaRPr>
          </a:p>
          <a:p>
            <a:r>
              <a:rPr lang="en-US" sz="1326" b="1" dirty="0">
                <a:solidFill>
                  <a:srgbClr val="0000FF"/>
                </a:solidFill>
              </a:rPr>
              <a:t>CREATE</a:t>
            </a:r>
            <a:r>
              <a:rPr lang="en-US" sz="1326" b="1" dirty="0">
                <a:solidFill>
                  <a:prstClr val="black"/>
                </a:solidFill>
              </a:rPr>
              <a:t> </a:t>
            </a:r>
            <a:r>
              <a:rPr lang="en-US" sz="1326" b="1" dirty="0">
                <a:solidFill>
                  <a:srgbClr val="0000FF"/>
                </a:solidFill>
              </a:rPr>
              <a:t>EXTERNAL</a:t>
            </a:r>
            <a:r>
              <a:rPr lang="en-US" sz="1326" b="1" dirty="0">
                <a:solidFill>
                  <a:prstClr val="black"/>
                </a:solidFill>
              </a:rPr>
              <a:t> </a:t>
            </a:r>
            <a:r>
              <a:rPr lang="en-US" sz="1326" b="1" dirty="0">
                <a:solidFill>
                  <a:srgbClr val="0000FF"/>
                </a:solidFill>
              </a:rPr>
              <a:t>FILE</a:t>
            </a:r>
            <a:r>
              <a:rPr lang="en-US" sz="1326" b="1" dirty="0">
                <a:solidFill>
                  <a:prstClr val="black"/>
                </a:solidFill>
              </a:rPr>
              <a:t> </a:t>
            </a:r>
            <a:r>
              <a:rPr lang="en-US" sz="1326" b="1" dirty="0">
                <a:solidFill>
                  <a:srgbClr val="FF00FF"/>
                </a:solidFill>
              </a:rPr>
              <a:t>FORMAT</a:t>
            </a:r>
            <a:r>
              <a:rPr lang="en-US" sz="1326" b="1" dirty="0">
                <a:solidFill>
                  <a:prstClr val="black"/>
                </a:solidFill>
              </a:rPr>
              <a:t> </a:t>
            </a:r>
            <a:r>
              <a:rPr lang="en-US" sz="1326" dirty="0" err="1">
                <a:solidFill>
                  <a:prstClr val="black"/>
                </a:solidFill>
              </a:rPr>
              <a:t>TextFile</a:t>
            </a:r>
            <a:r>
              <a:rPr lang="en-US" sz="1326" dirty="0">
                <a:solidFill>
                  <a:prstClr val="black"/>
                </a:solidFill>
              </a:rPr>
              <a:t> </a:t>
            </a:r>
          </a:p>
          <a:p>
            <a:r>
              <a:rPr lang="en-US" sz="1326" dirty="0">
                <a:solidFill>
                  <a:srgbClr val="0000FF"/>
                </a:solidFill>
              </a:rPr>
              <a:t>WITH </a:t>
            </a:r>
            <a:r>
              <a:rPr lang="en-US" sz="1326" dirty="0">
                <a:solidFill>
                  <a:srgbClr val="808080"/>
                </a:solidFill>
              </a:rPr>
              <a:t>(</a:t>
            </a:r>
            <a:r>
              <a:rPr lang="en-US" sz="1326" dirty="0">
                <a:solidFill>
                  <a:prstClr val="black"/>
                </a:solidFill>
              </a:rPr>
              <a:t> </a:t>
            </a:r>
            <a:r>
              <a:rPr lang="en-US" sz="1326" dirty="0">
                <a:solidFill>
                  <a:srgbClr val="0000FF"/>
                </a:solidFill>
              </a:rPr>
              <a:t>FORMAT_TYPE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0000FF"/>
                </a:solidFill>
              </a:rPr>
              <a:t>DELIMITEDTEXT</a:t>
            </a:r>
            <a:r>
              <a:rPr lang="en-US" sz="1326" dirty="0">
                <a:solidFill>
                  <a:srgbClr val="808080"/>
                </a:solidFill>
              </a:rPr>
              <a:t>,</a:t>
            </a:r>
            <a:r>
              <a:rPr lang="en-US" sz="1326" dirty="0">
                <a:solidFill>
                  <a:prstClr val="black"/>
                </a:solidFill>
              </a:rPr>
              <a:t> </a:t>
            </a:r>
          </a:p>
          <a:p>
            <a:r>
              <a:rPr lang="en-US" sz="1326" dirty="0">
                <a:solidFill>
                  <a:prstClr val="black"/>
                </a:solidFill>
              </a:rPr>
              <a:t>	</a:t>
            </a:r>
            <a:r>
              <a:rPr lang="en-US" sz="1326" dirty="0">
                <a:solidFill>
                  <a:srgbClr val="0000FF"/>
                </a:solidFill>
              </a:rPr>
              <a:t>DATA_COMPRESSION</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FF0000"/>
                </a:solidFill>
              </a:rPr>
              <a:t>'</a:t>
            </a:r>
            <a:r>
              <a:rPr lang="en-US" sz="1326" dirty="0" err="1">
                <a:solidFill>
                  <a:srgbClr val="FF0000"/>
                </a:solidFill>
              </a:rPr>
              <a:t>org.apache.hadoop.io.compress.GzipCodec</a:t>
            </a:r>
            <a:r>
              <a:rPr lang="en-US" sz="1326" dirty="0">
                <a:solidFill>
                  <a:srgbClr val="FF0000"/>
                </a:solidFill>
              </a:rPr>
              <a:t>'</a:t>
            </a:r>
            <a:r>
              <a:rPr lang="en-US" sz="1326" dirty="0">
                <a:solidFill>
                  <a:srgbClr val="808080"/>
                </a:solidFill>
              </a:rPr>
              <a:t>,</a:t>
            </a:r>
          </a:p>
          <a:p>
            <a:r>
              <a:rPr lang="en-US" sz="1326" dirty="0">
                <a:solidFill>
                  <a:prstClr val="black"/>
                </a:solidFill>
              </a:rPr>
              <a:t>	</a:t>
            </a:r>
            <a:r>
              <a:rPr lang="en-US" sz="1326" dirty="0">
                <a:solidFill>
                  <a:srgbClr val="0000FF"/>
                </a:solidFill>
              </a:rPr>
              <a:t>FORMAT_OPTIONS </a:t>
            </a:r>
            <a:r>
              <a:rPr lang="en-US" sz="1326" dirty="0">
                <a:solidFill>
                  <a:srgbClr val="808080"/>
                </a:solidFill>
              </a:rPr>
              <a:t>(</a:t>
            </a:r>
            <a:r>
              <a:rPr lang="en-US" sz="1326" dirty="0">
                <a:solidFill>
                  <a:srgbClr val="0000FF"/>
                </a:solidFill>
              </a:rPr>
              <a:t>FIELD_TERMINATOR</a:t>
            </a:r>
            <a:r>
              <a:rPr lang="en-US" sz="1326" dirty="0">
                <a:solidFill>
                  <a:prstClr val="black"/>
                </a:solidFill>
              </a:rPr>
              <a:t> </a:t>
            </a:r>
            <a:r>
              <a:rPr lang="en-US" sz="1326" dirty="0">
                <a:solidFill>
                  <a:srgbClr val="808080"/>
                </a:solidFill>
              </a:rPr>
              <a:t>=</a:t>
            </a:r>
            <a:r>
              <a:rPr lang="en-US" sz="1326" dirty="0">
                <a:solidFill>
                  <a:srgbClr val="FF0000"/>
                </a:solidFill>
              </a:rPr>
              <a:t>'|'</a:t>
            </a:r>
            <a:r>
              <a:rPr lang="en-US" sz="1326" dirty="0">
                <a:solidFill>
                  <a:srgbClr val="808080"/>
                </a:solidFill>
              </a:rPr>
              <a:t>,</a:t>
            </a:r>
            <a:r>
              <a:rPr lang="en-US" sz="1326" dirty="0">
                <a:solidFill>
                  <a:prstClr val="black"/>
                </a:solidFill>
              </a:rPr>
              <a:t> </a:t>
            </a:r>
            <a:r>
              <a:rPr lang="en-US" sz="1326" dirty="0">
                <a:solidFill>
                  <a:srgbClr val="0000FF"/>
                </a:solidFill>
              </a:rPr>
              <a:t>USE_TYPE_DEFAULT</a:t>
            </a:r>
            <a:r>
              <a:rPr lang="en-US" sz="1326" dirty="0">
                <a:solidFill>
                  <a:prstClr val="black"/>
                </a:solidFill>
              </a:rPr>
              <a:t> </a:t>
            </a:r>
            <a:r>
              <a:rPr lang="en-US" sz="1326" dirty="0">
                <a:solidFill>
                  <a:srgbClr val="808080"/>
                </a:solidFill>
              </a:rPr>
              <a:t>=</a:t>
            </a:r>
            <a:r>
              <a:rPr lang="en-US" sz="1326" dirty="0">
                <a:solidFill>
                  <a:prstClr val="black"/>
                </a:solidFill>
              </a:rPr>
              <a:t> TRUE</a:t>
            </a:r>
            <a:r>
              <a:rPr lang="en-US" sz="1326" dirty="0">
                <a:solidFill>
                  <a:srgbClr val="808080"/>
                </a:solidFill>
              </a:rPr>
              <a:t>));</a:t>
            </a:r>
          </a:p>
          <a:p>
            <a:endParaRPr lang="en-US" sz="1326" dirty="0">
              <a:solidFill>
                <a:srgbClr val="808080"/>
              </a:solidFill>
            </a:endParaRPr>
          </a:p>
          <a:p>
            <a:endParaRPr lang="it-IT" sz="1326" b="1" dirty="0">
              <a:solidFill>
                <a:srgbClr val="0000FF"/>
              </a:solidFill>
            </a:endParaRPr>
          </a:p>
          <a:p>
            <a:r>
              <a:rPr lang="it-IT" sz="1326" b="1" dirty="0">
                <a:solidFill>
                  <a:srgbClr val="0000FF"/>
                </a:solidFill>
              </a:rPr>
              <a:t>CREATE</a:t>
            </a:r>
            <a:r>
              <a:rPr lang="it-IT" sz="1326" b="1" dirty="0">
                <a:solidFill>
                  <a:prstClr val="black"/>
                </a:solidFill>
              </a:rPr>
              <a:t> </a:t>
            </a:r>
            <a:r>
              <a:rPr lang="it-IT" sz="1326" b="1" dirty="0">
                <a:solidFill>
                  <a:srgbClr val="0000FF"/>
                </a:solidFill>
              </a:rPr>
              <a:t>EXTERNAL</a:t>
            </a:r>
            <a:r>
              <a:rPr lang="it-IT" sz="1326" b="1" dirty="0">
                <a:solidFill>
                  <a:prstClr val="black"/>
                </a:solidFill>
              </a:rPr>
              <a:t> </a:t>
            </a:r>
            <a:r>
              <a:rPr lang="it-IT" sz="1326" b="1" dirty="0">
                <a:solidFill>
                  <a:srgbClr val="0000FF"/>
                </a:solidFill>
              </a:rPr>
              <a:t>TABLE</a:t>
            </a:r>
            <a:r>
              <a:rPr lang="it-IT" sz="1326" b="1" dirty="0">
                <a:solidFill>
                  <a:prstClr val="black"/>
                </a:solidFill>
              </a:rPr>
              <a:t> </a:t>
            </a:r>
            <a:r>
              <a:rPr lang="it-IT" sz="1326" dirty="0">
                <a:solidFill>
                  <a:prstClr val="black"/>
                </a:solidFill>
              </a:rPr>
              <a:t>[dbo]</a:t>
            </a:r>
            <a:r>
              <a:rPr lang="it-IT" sz="1326" dirty="0">
                <a:solidFill>
                  <a:srgbClr val="808080"/>
                </a:solidFill>
              </a:rPr>
              <a:t>.</a:t>
            </a:r>
            <a:r>
              <a:rPr lang="it-IT" sz="1326" dirty="0">
                <a:solidFill>
                  <a:prstClr val="black"/>
                </a:solidFill>
              </a:rPr>
              <a:t>[Customer_import]</a:t>
            </a:r>
            <a:r>
              <a:rPr lang="it-IT" sz="1326" dirty="0">
                <a:solidFill>
                  <a:srgbClr val="0000FF"/>
                </a:solidFill>
              </a:rPr>
              <a:t> </a:t>
            </a:r>
            <a:r>
              <a:rPr lang="it-IT" sz="1326" dirty="0">
                <a:solidFill>
                  <a:srgbClr val="808080"/>
                </a:solidFill>
              </a:rPr>
              <a:t>(</a:t>
            </a:r>
            <a:endParaRPr lang="it-IT" sz="1326" dirty="0">
              <a:solidFill>
                <a:prstClr val="black"/>
              </a:solidFill>
            </a:endParaRPr>
          </a:p>
          <a:p>
            <a:r>
              <a:rPr lang="en-US" sz="1326" dirty="0">
                <a:solidFill>
                  <a:prstClr val="black"/>
                </a:solidFill>
              </a:rPr>
              <a:t>    [</a:t>
            </a:r>
            <a:r>
              <a:rPr lang="en-US" sz="1326" dirty="0" err="1">
                <a:solidFill>
                  <a:prstClr val="black"/>
                </a:solidFill>
              </a:rPr>
              <a:t>SensorKey</a:t>
            </a:r>
            <a:r>
              <a:rPr lang="en-US" sz="1326" dirty="0">
                <a:solidFill>
                  <a:prstClr val="black"/>
                </a:solidFill>
              </a:rPr>
              <a:t>] </a:t>
            </a:r>
            <a:r>
              <a:rPr lang="en-US" sz="1326" dirty="0" err="1">
                <a:solidFill>
                  <a:srgbClr val="0000FF"/>
                </a:solidFill>
              </a:rPr>
              <a:t>int</a:t>
            </a:r>
            <a:r>
              <a:rPr lang="en-US" sz="1326" dirty="0">
                <a:solidFill>
                  <a:prstClr val="black"/>
                </a:solidFill>
              </a:rPr>
              <a:t> </a:t>
            </a:r>
            <a:r>
              <a:rPr lang="en-US" sz="1326" dirty="0">
                <a:solidFill>
                  <a:srgbClr val="808080"/>
                </a:solidFill>
              </a:rPr>
              <a:t>NOT</a:t>
            </a:r>
            <a:r>
              <a:rPr lang="en-US" sz="1326" dirty="0">
                <a:solidFill>
                  <a:prstClr val="black"/>
                </a:solidFill>
              </a:rPr>
              <a:t> </a:t>
            </a:r>
            <a:r>
              <a:rPr lang="en-US" sz="1326" dirty="0">
                <a:solidFill>
                  <a:srgbClr val="808080"/>
                </a:solidFill>
              </a:rPr>
              <a:t>NULL,</a:t>
            </a:r>
            <a:r>
              <a:rPr lang="en-US" sz="1326" dirty="0">
                <a:solidFill>
                  <a:prstClr val="black"/>
                </a:solidFill>
              </a:rPr>
              <a:t> </a:t>
            </a:r>
          </a:p>
          <a:p>
            <a:r>
              <a:rPr lang="en-US" sz="1326" dirty="0">
                <a:solidFill>
                  <a:prstClr val="black"/>
                </a:solidFill>
              </a:rPr>
              <a:t>    </a:t>
            </a:r>
            <a:r>
              <a:rPr lang="en-US" sz="1428" dirty="0"/>
              <a:t>[</a:t>
            </a:r>
            <a:r>
              <a:rPr lang="en-US" sz="1428" dirty="0" err="1"/>
              <a:t>CustomerKey</a:t>
            </a:r>
            <a:r>
              <a:rPr lang="en-US" sz="1428" dirty="0"/>
              <a:t>] </a:t>
            </a:r>
            <a:r>
              <a:rPr lang="en-US" sz="1428" dirty="0" err="1">
                <a:solidFill>
                  <a:srgbClr val="0000FF"/>
                </a:solidFill>
              </a:rPr>
              <a:t>int</a:t>
            </a:r>
            <a:r>
              <a:rPr lang="en-US" sz="1428" dirty="0">
                <a:solidFill>
                  <a:prstClr val="black"/>
                </a:solidFill>
              </a:rPr>
              <a:t> </a:t>
            </a:r>
            <a:r>
              <a:rPr lang="en-US" sz="1428" dirty="0">
                <a:solidFill>
                  <a:srgbClr val="808080"/>
                </a:solidFill>
              </a:rPr>
              <a:t>NOT</a:t>
            </a:r>
            <a:r>
              <a:rPr lang="en-US" sz="1428" dirty="0">
                <a:solidFill>
                  <a:prstClr val="black"/>
                </a:solidFill>
              </a:rPr>
              <a:t> </a:t>
            </a:r>
            <a:r>
              <a:rPr lang="en-US" sz="1428" dirty="0">
                <a:solidFill>
                  <a:srgbClr val="808080"/>
                </a:solidFill>
              </a:rPr>
              <a:t>NULL,</a:t>
            </a:r>
            <a:endParaRPr lang="en-US" sz="1326" dirty="0">
              <a:solidFill>
                <a:prstClr val="black"/>
              </a:solidFill>
            </a:endParaRPr>
          </a:p>
          <a:p>
            <a:r>
              <a:rPr lang="en-US" sz="1326" dirty="0">
                <a:solidFill>
                  <a:prstClr val="black"/>
                </a:solidFill>
              </a:rPr>
              <a:t>    [Speed] </a:t>
            </a:r>
            <a:r>
              <a:rPr lang="en-US" sz="1326" dirty="0">
                <a:solidFill>
                  <a:srgbClr val="0000FF"/>
                </a:solidFill>
              </a:rPr>
              <a:t>float </a:t>
            </a:r>
            <a:r>
              <a:rPr lang="en-US" sz="1326" dirty="0">
                <a:solidFill>
                  <a:srgbClr val="808080"/>
                </a:solidFill>
              </a:rPr>
              <a:t>NOT</a:t>
            </a:r>
            <a:r>
              <a:rPr lang="en-US" sz="1326" dirty="0">
                <a:solidFill>
                  <a:prstClr val="black"/>
                </a:solidFill>
              </a:rPr>
              <a:t> </a:t>
            </a:r>
            <a:r>
              <a:rPr lang="en-US" sz="1326" dirty="0">
                <a:solidFill>
                  <a:srgbClr val="808080"/>
                </a:solidFill>
              </a:rPr>
              <a:t>NULL</a:t>
            </a:r>
            <a:endParaRPr lang="en-US" sz="1326" dirty="0">
              <a:solidFill>
                <a:prstClr val="black"/>
              </a:solidFill>
            </a:endParaRPr>
          </a:p>
          <a:p>
            <a:r>
              <a:rPr lang="en-US" sz="1326" dirty="0">
                <a:solidFill>
                  <a:srgbClr val="808080"/>
                </a:solidFill>
              </a:rPr>
              <a:t>)</a:t>
            </a:r>
            <a:endParaRPr lang="en-US" sz="1326" dirty="0">
              <a:solidFill>
                <a:prstClr val="black"/>
              </a:solidFill>
            </a:endParaRPr>
          </a:p>
          <a:p>
            <a:r>
              <a:rPr lang="en-US" sz="1326" dirty="0">
                <a:solidFill>
                  <a:srgbClr val="0000FF"/>
                </a:solidFill>
              </a:rPr>
              <a:t>WITH </a:t>
            </a:r>
            <a:r>
              <a:rPr lang="en-US" sz="1326" dirty="0">
                <a:solidFill>
                  <a:srgbClr val="808080"/>
                </a:solidFill>
              </a:rPr>
              <a:t>(</a:t>
            </a:r>
            <a:r>
              <a:rPr lang="en-US" sz="1326" dirty="0">
                <a:solidFill>
                  <a:srgbClr val="0000FF"/>
                </a:solidFill>
              </a:rPr>
              <a:t>LOCATION</a:t>
            </a:r>
            <a:r>
              <a:rPr lang="en-US" sz="1326" dirty="0">
                <a:solidFill>
                  <a:srgbClr val="808080"/>
                </a:solidFill>
              </a:rPr>
              <a:t>=</a:t>
            </a:r>
            <a:r>
              <a:rPr lang="en-US" sz="1326" dirty="0">
                <a:solidFill>
                  <a:srgbClr val="FF0000"/>
                </a:solidFill>
              </a:rPr>
              <a:t>‘/Dimensions/customer'</a:t>
            </a:r>
            <a:r>
              <a:rPr lang="en-US" sz="1326" dirty="0">
                <a:solidFill>
                  <a:srgbClr val="808080"/>
                </a:solidFill>
              </a:rPr>
              <a:t>,</a:t>
            </a:r>
            <a:endParaRPr lang="en-US" sz="1326" dirty="0">
              <a:solidFill>
                <a:prstClr val="black"/>
              </a:solidFill>
            </a:endParaRPr>
          </a:p>
          <a:p>
            <a:r>
              <a:rPr lang="en-US" sz="1326" dirty="0">
                <a:solidFill>
                  <a:prstClr val="black"/>
                </a:solidFill>
              </a:rPr>
              <a:t>      </a:t>
            </a:r>
            <a:r>
              <a:rPr lang="en-US" sz="1326" dirty="0">
                <a:solidFill>
                  <a:srgbClr val="0000FF"/>
                </a:solidFill>
              </a:rPr>
              <a:t>DATA_SOURCE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err="1">
                <a:solidFill>
                  <a:prstClr val="black"/>
                </a:solidFill>
              </a:rPr>
              <a:t>WASBStor</a:t>
            </a:r>
            <a:r>
              <a:rPr lang="en-US" sz="1326" dirty="0">
                <a:solidFill>
                  <a:srgbClr val="808080"/>
                </a:solidFill>
              </a:rPr>
              <a:t>,</a:t>
            </a:r>
            <a:endParaRPr lang="en-US" sz="1326" dirty="0">
              <a:solidFill>
                <a:prstClr val="black"/>
              </a:solidFill>
            </a:endParaRPr>
          </a:p>
          <a:p>
            <a:r>
              <a:rPr lang="en-US" sz="1326" dirty="0">
                <a:solidFill>
                  <a:prstClr val="black"/>
                </a:solidFill>
              </a:rPr>
              <a:t>      </a:t>
            </a:r>
            <a:r>
              <a:rPr lang="en-US" sz="1326" dirty="0">
                <a:solidFill>
                  <a:srgbClr val="0000FF"/>
                </a:solidFill>
              </a:rPr>
              <a:t>FILE_FORMAT</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b="1" dirty="0" err="1">
                <a:solidFill>
                  <a:prstClr val="black"/>
                </a:solidFill>
              </a:rPr>
              <a:t>TextFile</a:t>
            </a:r>
            <a:endParaRPr lang="en-US" sz="1326" b="1" dirty="0">
              <a:solidFill>
                <a:prstClr val="black"/>
              </a:solidFill>
            </a:endParaRPr>
          </a:p>
          <a:p>
            <a:r>
              <a:rPr lang="en-US" sz="1428" dirty="0">
                <a:solidFill>
                  <a:srgbClr val="808080"/>
                </a:solidFill>
              </a:rPr>
              <a:t>)</a:t>
            </a:r>
          </a:p>
        </p:txBody>
      </p:sp>
      <p:sp>
        <p:nvSpPr>
          <p:cNvPr id="2" name="TextBox 1"/>
          <p:cNvSpPr txBox="1"/>
          <p:nvPr/>
        </p:nvSpPr>
        <p:spPr>
          <a:xfrm>
            <a:off x="8936900" y="1807473"/>
            <a:ext cx="3498693" cy="583862"/>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Once per WASB container</a:t>
            </a:r>
          </a:p>
        </p:txBody>
      </p:sp>
      <p:sp>
        <p:nvSpPr>
          <p:cNvPr id="6" name="TextBox 5"/>
          <p:cNvSpPr txBox="1"/>
          <p:nvPr/>
        </p:nvSpPr>
        <p:spPr>
          <a:xfrm>
            <a:off x="8936900" y="2982330"/>
            <a:ext cx="3498693" cy="583860"/>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Once per file format</a:t>
            </a:r>
          </a:p>
        </p:txBody>
      </p:sp>
      <p:sp>
        <p:nvSpPr>
          <p:cNvPr id="9" name="TextBox 8"/>
          <p:cNvSpPr txBox="1"/>
          <p:nvPr/>
        </p:nvSpPr>
        <p:spPr>
          <a:xfrm>
            <a:off x="8936900" y="5094468"/>
            <a:ext cx="3498693" cy="583860"/>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File path</a:t>
            </a:r>
          </a:p>
        </p:txBody>
      </p:sp>
      <p:cxnSp>
        <p:nvCxnSpPr>
          <p:cNvPr id="10" name="Straight Arrow Connector 9"/>
          <p:cNvCxnSpPr/>
          <p:nvPr/>
        </p:nvCxnSpPr>
        <p:spPr>
          <a:xfrm flipH="1">
            <a:off x="8220743" y="5386398"/>
            <a:ext cx="587523" cy="0"/>
          </a:xfrm>
          <a:prstGeom prst="straightConnector1">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a:off x="8220743" y="2829970"/>
            <a:ext cx="162850" cy="903515"/>
          </a:xfrm>
          <a:prstGeom prst="rightBrac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6" name="Straight Connector 15"/>
          <p:cNvCxnSpPr>
            <a:stCxn id="13" idx="1"/>
          </p:cNvCxnSpPr>
          <p:nvPr/>
        </p:nvCxnSpPr>
        <p:spPr>
          <a:xfrm flipV="1">
            <a:off x="8383592" y="3274261"/>
            <a:ext cx="424673" cy="7467"/>
          </a:xfrm>
          <a:prstGeom prst="line">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a:off x="8204662" y="1666901"/>
            <a:ext cx="162850" cy="903515"/>
          </a:xfrm>
          <a:prstGeom prst="rightBrac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8" name="Straight Connector 17"/>
          <p:cNvCxnSpPr>
            <a:stCxn id="17" idx="1"/>
          </p:cNvCxnSpPr>
          <p:nvPr/>
        </p:nvCxnSpPr>
        <p:spPr>
          <a:xfrm flipV="1">
            <a:off x="8367511" y="2111192"/>
            <a:ext cx="424673" cy="7467"/>
          </a:xfrm>
          <a:prstGeom prst="line">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2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Table As Select (CTAS)</a:t>
            </a:r>
          </a:p>
        </p:txBody>
      </p:sp>
      <p:sp>
        <p:nvSpPr>
          <p:cNvPr id="5" name="Text Placeholder 4"/>
          <p:cNvSpPr>
            <a:spLocks noGrp="1"/>
          </p:cNvSpPr>
          <p:nvPr>
            <p:ph type="body" sz="quarter" idx="10"/>
          </p:nvPr>
        </p:nvSpPr>
        <p:spPr>
          <a:xfrm>
            <a:off x="427037" y="1514405"/>
            <a:ext cx="12160111" cy="2722605"/>
          </a:xfrm>
        </p:spPr>
        <p:txBody>
          <a:bodyPr/>
          <a:lstStyle/>
          <a:p>
            <a:endParaRPr lang="en-US" sz="1326" dirty="0">
              <a:solidFill>
                <a:srgbClr val="0000FF"/>
              </a:solidFill>
            </a:endParaRPr>
          </a:p>
          <a:p>
            <a:endParaRPr lang="en-US" sz="1326" dirty="0">
              <a:solidFill>
                <a:srgbClr val="0000FF"/>
              </a:solidFill>
            </a:endParaRPr>
          </a:p>
          <a:p>
            <a:r>
              <a:rPr lang="it-IT" sz="1326" dirty="0">
                <a:solidFill>
                  <a:srgbClr val="0000FF"/>
                </a:solidFill>
              </a:rPr>
              <a:t>CREATE</a:t>
            </a:r>
            <a:r>
              <a:rPr lang="it-IT" sz="1326" dirty="0">
                <a:solidFill>
                  <a:prstClr val="black"/>
                </a:solidFill>
              </a:rPr>
              <a:t> </a:t>
            </a:r>
            <a:r>
              <a:rPr lang="it-IT" sz="1326" dirty="0">
                <a:solidFill>
                  <a:srgbClr val="0000FF"/>
                </a:solidFill>
              </a:rPr>
              <a:t>TABLE</a:t>
            </a:r>
            <a:r>
              <a:rPr lang="it-IT" sz="1326" dirty="0">
                <a:solidFill>
                  <a:prstClr val="black"/>
                </a:solidFill>
              </a:rPr>
              <a:t> [dbo]</a:t>
            </a:r>
            <a:r>
              <a:rPr lang="it-IT" sz="1326" dirty="0">
                <a:solidFill>
                  <a:srgbClr val="808080"/>
                </a:solidFill>
              </a:rPr>
              <a:t>.</a:t>
            </a:r>
            <a:r>
              <a:rPr lang="it-IT" sz="1326" dirty="0">
                <a:solidFill>
                  <a:prstClr val="black"/>
                </a:solidFill>
              </a:rPr>
              <a:t>[Customer]</a:t>
            </a:r>
            <a:r>
              <a:rPr lang="it-IT" sz="1326" dirty="0">
                <a:solidFill>
                  <a:srgbClr val="0000FF"/>
                </a:solidFill>
              </a:rPr>
              <a:t> </a:t>
            </a:r>
            <a:endParaRPr lang="it-IT" sz="1326" dirty="0">
              <a:solidFill>
                <a:prstClr val="black"/>
              </a:solidFill>
            </a:endParaRPr>
          </a:p>
          <a:p>
            <a:r>
              <a:rPr lang="en-US" sz="1326" dirty="0">
                <a:solidFill>
                  <a:srgbClr val="0000FF"/>
                </a:solidFill>
              </a:rPr>
              <a:t>WITH </a:t>
            </a:r>
          </a:p>
          <a:p>
            <a:r>
              <a:rPr lang="en-US" sz="1326" dirty="0">
                <a:solidFill>
                  <a:srgbClr val="808080"/>
                </a:solidFill>
              </a:rPr>
              <a:t>(</a:t>
            </a:r>
          </a:p>
          <a:p>
            <a:r>
              <a:rPr lang="en-US" sz="1326" dirty="0">
                <a:solidFill>
                  <a:srgbClr val="0000FF"/>
                </a:solidFill>
              </a:rPr>
              <a:t>Distribution = ROUND_ROBIN</a:t>
            </a:r>
          </a:p>
          <a:p>
            <a:r>
              <a:rPr lang="en-US" sz="1330" dirty="0">
                <a:solidFill>
                  <a:prstClr val="black"/>
                </a:solidFill>
              </a:rPr>
              <a:t>,</a:t>
            </a:r>
            <a:r>
              <a:rPr lang="en-US" sz="1326" dirty="0">
                <a:solidFill>
                  <a:srgbClr val="0000FF"/>
                </a:solidFill>
              </a:rPr>
              <a:t> </a:t>
            </a:r>
          </a:p>
          <a:p>
            <a:r>
              <a:rPr lang="en-US" sz="1326" dirty="0">
                <a:solidFill>
                  <a:srgbClr val="0000FF"/>
                </a:solidFill>
              </a:rPr>
              <a:t>Clustered Index (</a:t>
            </a:r>
            <a:r>
              <a:rPr lang="en-US" sz="1326" dirty="0" err="1">
                <a:solidFill>
                  <a:srgbClr val="0000FF"/>
                </a:solidFill>
              </a:rPr>
              <a:t>customerid</a:t>
            </a:r>
            <a:r>
              <a:rPr lang="en-US" sz="1326" dirty="0">
                <a:solidFill>
                  <a:srgbClr val="0000FF"/>
                </a:solidFill>
              </a:rPr>
              <a:t>)</a:t>
            </a:r>
          </a:p>
          <a:p>
            <a:r>
              <a:rPr lang="en-US" sz="1326" dirty="0">
                <a:solidFill>
                  <a:srgbClr val="808080"/>
                </a:solidFill>
              </a:rPr>
              <a:t>)</a:t>
            </a:r>
          </a:p>
          <a:p>
            <a:r>
              <a:rPr lang="en-US" sz="1326" dirty="0">
                <a:solidFill>
                  <a:srgbClr val="0000FF"/>
                </a:solidFill>
              </a:rPr>
              <a:t>AS</a:t>
            </a:r>
            <a:r>
              <a:rPr lang="en-US" sz="1428" dirty="0">
                <a:solidFill>
                  <a:srgbClr val="808080"/>
                </a:solidFill>
              </a:rPr>
              <a:t> </a:t>
            </a:r>
          </a:p>
          <a:p>
            <a:r>
              <a:rPr lang="en-US" sz="1326" dirty="0">
                <a:solidFill>
                  <a:srgbClr val="0000FF"/>
                </a:solidFill>
              </a:rPr>
              <a:t>SELECT * FROM </a:t>
            </a:r>
            <a:r>
              <a:rPr lang="it-IT" sz="1600" dirty="0">
                <a:solidFill>
                  <a:prstClr val="black"/>
                </a:solidFill>
              </a:rPr>
              <a:t>[dbo]</a:t>
            </a:r>
            <a:r>
              <a:rPr lang="it-IT" sz="1600" dirty="0">
                <a:solidFill>
                  <a:srgbClr val="808080"/>
                </a:solidFill>
              </a:rPr>
              <a:t>.</a:t>
            </a:r>
            <a:r>
              <a:rPr lang="it-IT" sz="1600" dirty="0">
                <a:solidFill>
                  <a:prstClr val="black"/>
                </a:solidFill>
              </a:rPr>
              <a:t>[Customer_import]</a:t>
            </a:r>
            <a:endParaRPr lang="en-US" sz="1428" dirty="0">
              <a:solidFill>
                <a:srgbClr val="808080"/>
              </a:solidFill>
            </a:endParaRPr>
          </a:p>
        </p:txBody>
      </p:sp>
      <p:sp>
        <p:nvSpPr>
          <p:cNvPr id="8" name="TextBox 7">
            <a:extLst>
              <a:ext uri="{FF2B5EF4-FFF2-40B4-BE49-F238E27FC236}">
                <a16:creationId xmlns:a16="http://schemas.microsoft.com/office/drawing/2014/main" id="{60ACF218-6B8B-4E81-AEC8-C6ED6A25627B}"/>
              </a:ext>
            </a:extLst>
          </p:cNvPr>
          <p:cNvSpPr txBox="1"/>
          <p:nvPr/>
        </p:nvSpPr>
        <p:spPr>
          <a:xfrm>
            <a:off x="6599237" y="1915627"/>
            <a:ext cx="5303837"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Creates new table with specified distribution method and index.</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Takes column definitions and nullability from External table</a:t>
            </a:r>
          </a:p>
        </p:txBody>
      </p:sp>
      <p:sp>
        <p:nvSpPr>
          <p:cNvPr id="9" name="TextBox 8">
            <a:extLst/>
          </p:cNvPr>
          <p:cNvSpPr txBox="1"/>
          <p:nvPr/>
        </p:nvSpPr>
        <p:spPr>
          <a:xfrm>
            <a:off x="350837" y="4389410"/>
            <a:ext cx="53038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INSERT … SELECT</a:t>
            </a:r>
          </a:p>
        </p:txBody>
      </p:sp>
      <p:sp>
        <p:nvSpPr>
          <p:cNvPr id="10" name="TextBox 9">
            <a:extLst/>
          </p:cNvPr>
          <p:cNvSpPr txBox="1"/>
          <p:nvPr/>
        </p:nvSpPr>
        <p:spPr>
          <a:xfrm>
            <a:off x="274639" y="1362005"/>
            <a:ext cx="53038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 TABLE AS SELECT</a:t>
            </a:r>
          </a:p>
        </p:txBody>
      </p:sp>
      <p:sp>
        <p:nvSpPr>
          <p:cNvPr id="12" name="Text Placeholder 4"/>
          <p:cNvSpPr txBox="1">
            <a:spLocks/>
          </p:cNvSpPr>
          <p:nvPr/>
        </p:nvSpPr>
        <p:spPr>
          <a:xfrm>
            <a:off x="445512" y="5148020"/>
            <a:ext cx="11049000" cy="67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t-IT" sz="1600" dirty="0">
                <a:solidFill>
                  <a:srgbClr val="0000FF"/>
                </a:solidFill>
              </a:rPr>
              <a:t>INSERT INTO </a:t>
            </a:r>
            <a:r>
              <a:rPr lang="it-IT" sz="1600" dirty="0">
                <a:solidFill>
                  <a:prstClr val="black"/>
                </a:solidFill>
              </a:rPr>
              <a:t>[dbo]</a:t>
            </a:r>
            <a:r>
              <a:rPr lang="it-IT" sz="1600" dirty="0">
                <a:solidFill>
                  <a:srgbClr val="808080"/>
                </a:solidFill>
              </a:rPr>
              <a:t>.</a:t>
            </a:r>
            <a:r>
              <a:rPr lang="it-IT" sz="1600" dirty="0">
                <a:solidFill>
                  <a:prstClr val="black"/>
                </a:solidFill>
              </a:rPr>
              <a:t>[Customer]</a:t>
            </a:r>
            <a:r>
              <a:rPr lang="it-IT" sz="1600" dirty="0">
                <a:solidFill>
                  <a:srgbClr val="0000FF"/>
                </a:solidFill>
              </a:rPr>
              <a:t> </a:t>
            </a:r>
            <a:endParaRPr lang="it-IT" sz="1600" dirty="0">
              <a:solidFill>
                <a:prstClr val="black"/>
              </a:solidFill>
            </a:endParaRPr>
          </a:p>
          <a:p>
            <a:r>
              <a:rPr lang="en-US" sz="1326" dirty="0">
                <a:solidFill>
                  <a:srgbClr val="0000FF"/>
                </a:solidFill>
              </a:rPr>
              <a:t>SELECT * FROM </a:t>
            </a:r>
            <a:r>
              <a:rPr lang="it-IT" sz="1600" dirty="0">
                <a:solidFill>
                  <a:prstClr val="black"/>
                </a:solidFill>
              </a:rPr>
              <a:t>[dbo]</a:t>
            </a:r>
            <a:r>
              <a:rPr lang="it-IT" sz="1600" dirty="0">
                <a:solidFill>
                  <a:srgbClr val="808080"/>
                </a:solidFill>
              </a:rPr>
              <a:t>.</a:t>
            </a:r>
            <a:r>
              <a:rPr lang="it-IT" sz="1600" dirty="0">
                <a:solidFill>
                  <a:prstClr val="black"/>
                </a:solidFill>
              </a:rPr>
              <a:t>[Customer_import]</a:t>
            </a:r>
            <a:endParaRPr lang="en-US" sz="1428" dirty="0">
              <a:solidFill>
                <a:srgbClr val="808080"/>
              </a:solidFill>
            </a:endParaRPr>
          </a:p>
        </p:txBody>
      </p:sp>
      <p:sp>
        <p:nvSpPr>
          <p:cNvPr id="13" name="TextBox 12">
            <a:extLst/>
          </p:cNvPr>
          <p:cNvSpPr txBox="1"/>
          <p:nvPr/>
        </p:nvSpPr>
        <p:spPr>
          <a:xfrm>
            <a:off x="6675438" y="4864865"/>
            <a:ext cx="53038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Inserts the data into existing relational table</a:t>
            </a:r>
          </a:p>
        </p:txBody>
      </p:sp>
    </p:spTree>
    <p:extLst>
      <p:ext uri="{BB962C8B-B14F-4D97-AF65-F5344CB8AC3E}">
        <p14:creationId xmlns:p14="http://schemas.microsoft.com/office/powerpoint/2010/main" val="321625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Best practices</a:t>
            </a:r>
            <a:br>
              <a:rPr lang="en-US" dirty="0"/>
            </a:br>
            <a:endParaRPr lang="en-US" dirty="0"/>
          </a:p>
        </p:txBody>
      </p:sp>
    </p:spTree>
    <p:extLst>
      <p:ext uri="{BB962C8B-B14F-4D97-AF65-F5344CB8AC3E}">
        <p14:creationId xmlns:p14="http://schemas.microsoft.com/office/powerpoint/2010/main" val="1914080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820862"/>
            <a:ext cx="11887200" cy="2769989"/>
          </a:xfrm>
        </p:spPr>
        <p:txBody>
          <a:bodyPr/>
          <a:lstStyle/>
          <a:p>
            <a:pPr marL="0" indent="0">
              <a:buNone/>
            </a:pPr>
            <a:r>
              <a:rPr lang="en-US" dirty="0"/>
              <a:t>Use </a:t>
            </a:r>
            <a:r>
              <a:rPr lang="en-US" b="1" dirty="0"/>
              <a:t>round robin</a:t>
            </a:r>
            <a:r>
              <a:rPr lang="en-US" dirty="0"/>
              <a:t> or </a:t>
            </a:r>
            <a:r>
              <a:rPr lang="en-US" b="1" dirty="0"/>
              <a:t>replicated </a:t>
            </a:r>
            <a:r>
              <a:rPr lang="en-US" dirty="0"/>
              <a:t>for small tables</a:t>
            </a:r>
          </a:p>
          <a:p>
            <a:pPr marL="0" indent="0">
              <a:buNone/>
            </a:pPr>
            <a:r>
              <a:rPr lang="en-US" dirty="0"/>
              <a:t>Use clustered index, not clustered </a:t>
            </a:r>
            <a:r>
              <a:rPr lang="en-US" dirty="0" err="1"/>
              <a:t>columnstore</a:t>
            </a:r>
            <a:r>
              <a:rPr lang="en-US" dirty="0"/>
              <a:t> index</a:t>
            </a:r>
          </a:p>
          <a:p>
            <a:pPr marL="0" indent="0">
              <a:buNone/>
            </a:pPr>
            <a:r>
              <a:rPr lang="en-US" dirty="0"/>
              <a:t>Can load directly to production because of small size</a:t>
            </a:r>
          </a:p>
          <a:p>
            <a:pPr marL="0" indent="0">
              <a:buNone/>
            </a:pPr>
            <a:r>
              <a:rPr lang="en-US" dirty="0"/>
              <a:t>Use metadata rename to reload data</a:t>
            </a:r>
          </a:p>
        </p:txBody>
      </p:sp>
      <p:sp>
        <p:nvSpPr>
          <p:cNvPr id="3" name="Title 2"/>
          <p:cNvSpPr>
            <a:spLocks noGrp="1"/>
          </p:cNvSpPr>
          <p:nvPr>
            <p:ph type="title"/>
          </p:nvPr>
        </p:nvSpPr>
        <p:spPr/>
        <p:txBody>
          <a:bodyPr/>
          <a:lstStyle/>
          <a:p>
            <a:r>
              <a:rPr lang="en-US" dirty="0"/>
              <a:t>Dimension tables - best practices	</a:t>
            </a:r>
          </a:p>
        </p:txBody>
      </p:sp>
    </p:spTree>
    <p:extLst>
      <p:ext uri="{BB962C8B-B14F-4D97-AF65-F5344CB8AC3E}">
        <p14:creationId xmlns:p14="http://schemas.microsoft.com/office/powerpoint/2010/main" val="14765811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200876"/>
          </a:xfrm>
        </p:spPr>
        <p:txBody>
          <a:bodyPr/>
          <a:lstStyle/>
          <a:p>
            <a:pPr marL="0" indent="0">
              <a:buNone/>
            </a:pPr>
            <a:r>
              <a:rPr lang="en-US" dirty="0"/>
              <a:t>Use partitions to reduce the loading impact on the production table</a:t>
            </a:r>
          </a:p>
          <a:p>
            <a:pPr marL="0" indent="0">
              <a:buNone/>
            </a:pPr>
            <a:r>
              <a:rPr lang="en-US" dirty="0"/>
              <a:t>Consider landing data from ADL in a staging table</a:t>
            </a:r>
          </a:p>
          <a:p>
            <a:pPr marL="0" indent="0">
              <a:buNone/>
            </a:pPr>
            <a:r>
              <a:rPr lang="en-US" dirty="0"/>
              <a:t>Take advantage of directory structure to limit loading scope</a:t>
            </a:r>
          </a:p>
        </p:txBody>
      </p:sp>
      <p:sp>
        <p:nvSpPr>
          <p:cNvPr id="3" name="Title 2"/>
          <p:cNvSpPr>
            <a:spLocks noGrp="1"/>
          </p:cNvSpPr>
          <p:nvPr>
            <p:ph type="title"/>
          </p:nvPr>
        </p:nvSpPr>
        <p:spPr/>
        <p:txBody>
          <a:bodyPr/>
          <a:lstStyle/>
          <a:p>
            <a:r>
              <a:rPr lang="en-US" dirty="0"/>
              <a:t>Fact table best practices	</a:t>
            </a:r>
          </a:p>
        </p:txBody>
      </p:sp>
    </p:spTree>
    <p:extLst>
      <p:ext uri="{BB962C8B-B14F-4D97-AF65-F5344CB8AC3E}">
        <p14:creationId xmlns:p14="http://schemas.microsoft.com/office/powerpoint/2010/main" val="1584378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D8E499-5312-4DD4-A353-5B1E7831402D}"/>
              </a:ext>
            </a:extLst>
          </p:cNvPr>
          <p:cNvSpPr>
            <a:spLocks noGrp="1"/>
          </p:cNvSpPr>
          <p:nvPr>
            <p:ph type="body" sz="quarter" idx="10"/>
          </p:nvPr>
        </p:nvSpPr>
        <p:spPr>
          <a:xfrm>
            <a:off x="274638" y="1212850"/>
            <a:ext cx="11887200" cy="5016758"/>
          </a:xfrm>
        </p:spPr>
        <p:txBody>
          <a:bodyPr/>
          <a:lstStyle/>
          <a:p>
            <a:r>
              <a:rPr lang="en-GB" sz="1800" dirty="0"/>
              <a:t>Guidance for designing distributed tables</a:t>
            </a:r>
          </a:p>
          <a:p>
            <a:r>
              <a:rPr lang="en-GB" sz="1800" dirty="0">
                <a:hlinkClick r:id="rId2"/>
              </a:rPr>
              <a:t>https://docs.microsoft.com/en-us/azure/sql-data-warehouse/sql-data-warehouse-tables-distribute</a:t>
            </a:r>
            <a:endParaRPr lang="en-GB" sz="1800" dirty="0"/>
          </a:p>
          <a:p>
            <a:endParaRPr lang="en-GB" sz="1800" dirty="0"/>
          </a:p>
          <a:p>
            <a:r>
              <a:rPr lang="en-GB" sz="1800" dirty="0" err="1"/>
              <a:t>Columnstore</a:t>
            </a:r>
            <a:r>
              <a:rPr lang="en-GB" sz="1800" dirty="0"/>
              <a:t> indexes</a:t>
            </a:r>
          </a:p>
          <a:p>
            <a:r>
              <a:rPr lang="en-GB" sz="1800" dirty="0">
                <a:hlinkClick r:id="rId3"/>
              </a:rPr>
              <a:t>https://docs.microsoft.com/en-us/sql/relational-databases/indexes/columnstore-indexes-overview?view=sql-server-2017</a:t>
            </a:r>
            <a:endParaRPr lang="en-GB" sz="1800" dirty="0"/>
          </a:p>
          <a:p>
            <a:endParaRPr lang="en-GB" sz="1800" dirty="0"/>
          </a:p>
          <a:p>
            <a:r>
              <a:rPr lang="en-GB" sz="1800" b="1" dirty="0" err="1"/>
              <a:t>Analyze</a:t>
            </a:r>
            <a:r>
              <a:rPr lang="en-GB" sz="1800" b="1" dirty="0"/>
              <a:t> your workload in Azure SQL Data Warehouse</a:t>
            </a:r>
          </a:p>
          <a:p>
            <a:r>
              <a:rPr lang="en-GB" sz="1800" b="1" dirty="0">
                <a:hlinkClick r:id="rId4"/>
              </a:rPr>
              <a:t>https://docs.microsoft.com/en-us/azure/sql-data-warehouse/analyze-your-workload</a:t>
            </a:r>
            <a:endParaRPr lang="en-GB" sz="1800" b="1" dirty="0"/>
          </a:p>
          <a:p>
            <a:r>
              <a:rPr lang="en-GB" sz="1800" b="1" dirty="0"/>
              <a:t>Adaptive caching powers Azure SQL Data Warehouse performance gains</a:t>
            </a:r>
          </a:p>
          <a:p>
            <a:r>
              <a:rPr lang="en-GB" sz="1800" b="1" dirty="0">
                <a:hlinkClick r:id="rId5"/>
              </a:rPr>
              <a:t>https://azure.microsoft.com/en-us/blog/adaptive-caching-powers-azure-sql-data-warehouse-performance-gains/</a:t>
            </a:r>
            <a:endParaRPr lang="en-GB" sz="1800" b="1" dirty="0"/>
          </a:p>
          <a:p>
            <a:endParaRPr lang="en-GB" sz="1800" b="1" dirty="0"/>
          </a:p>
          <a:p>
            <a:r>
              <a:rPr lang="en-GB" sz="1800" b="1" dirty="0"/>
              <a:t>Cheat sheet</a:t>
            </a:r>
          </a:p>
          <a:p>
            <a:r>
              <a:rPr lang="en-GB" sz="1800" b="1" dirty="0"/>
              <a:t>https://docs.microsoft.com/en-us/azure/sql-data-warehouse/cheat-sheet</a:t>
            </a:r>
          </a:p>
          <a:p>
            <a:endParaRPr lang="en-GB" dirty="0"/>
          </a:p>
        </p:txBody>
      </p:sp>
      <p:sp>
        <p:nvSpPr>
          <p:cNvPr id="3" name="Title 2">
            <a:extLst>
              <a:ext uri="{FF2B5EF4-FFF2-40B4-BE49-F238E27FC236}">
                <a16:creationId xmlns:a16="http://schemas.microsoft.com/office/drawing/2014/main" id="{50CC9367-A6C5-4CBC-BA8C-D730C0F41228}"/>
              </a:ext>
            </a:extLst>
          </p:cNvPr>
          <p:cNvSpPr>
            <a:spLocks noGrp="1"/>
          </p:cNvSpPr>
          <p:nvPr>
            <p:ph type="title"/>
          </p:nvPr>
        </p:nvSpPr>
        <p:spPr/>
        <p:txBody>
          <a:bodyPr/>
          <a:lstStyle/>
          <a:p>
            <a:r>
              <a:rPr lang="en-GB" dirty="0"/>
              <a:t>More reading…</a:t>
            </a:r>
          </a:p>
        </p:txBody>
      </p:sp>
    </p:spTree>
    <p:extLst>
      <p:ext uri="{BB962C8B-B14F-4D97-AF65-F5344CB8AC3E}">
        <p14:creationId xmlns:p14="http://schemas.microsoft.com/office/powerpoint/2010/main" val="34835092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930608"/>
            <a:ext cx="11887200" cy="3176254"/>
          </a:xfrm>
        </p:spPr>
        <p:txBody>
          <a:bodyPr/>
          <a:lstStyle/>
          <a:p>
            <a:r>
              <a:rPr lang="en-US" dirty="0"/>
              <a:t>Demos: </a:t>
            </a:r>
            <a:br>
              <a:rPr lang="en-US" dirty="0"/>
            </a:br>
            <a:r>
              <a:rPr lang="en-US" sz="4800" dirty="0"/>
              <a:t>Metadata rename of dimension</a:t>
            </a:r>
            <a:br>
              <a:rPr lang="en-US" sz="4800" dirty="0"/>
            </a:br>
            <a:r>
              <a:rPr lang="en-US" sz="4800" dirty="0"/>
              <a:t>Loading by directory</a:t>
            </a:r>
            <a:br>
              <a:rPr lang="en-US" sz="4800" dirty="0"/>
            </a:br>
            <a:r>
              <a:rPr lang="en-US" sz="4800" dirty="0"/>
              <a:t>Partitioning vs insert into</a:t>
            </a:r>
          </a:p>
        </p:txBody>
      </p:sp>
    </p:spTree>
    <p:extLst>
      <p:ext uri="{BB962C8B-B14F-4D97-AF65-F5344CB8AC3E}">
        <p14:creationId xmlns:p14="http://schemas.microsoft.com/office/powerpoint/2010/main" val="8403371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endParaRPr lang="en-US" dirty="0"/>
          </a:p>
          <a:p>
            <a:r>
              <a:rPr lang="en-US" dirty="0"/>
              <a:t>Loading patterns</a:t>
            </a:r>
          </a:p>
          <a:p>
            <a:endParaRPr lang="en-US" dirty="0"/>
          </a:p>
          <a:p>
            <a:r>
              <a:rPr lang="en-US" dirty="0"/>
              <a:t>Loading tools</a:t>
            </a:r>
          </a:p>
          <a:p>
            <a:endParaRPr lang="en-US" dirty="0"/>
          </a:p>
          <a:p>
            <a:r>
              <a:rPr lang="en-US" dirty="0"/>
              <a:t>Performance optimizations</a:t>
            </a:r>
          </a:p>
        </p:txBody>
      </p:sp>
      <p:sp>
        <p:nvSpPr>
          <p:cNvPr id="3" name="Title 2"/>
          <p:cNvSpPr>
            <a:spLocks noGrp="1"/>
          </p:cNvSpPr>
          <p:nvPr>
            <p:ph type="title"/>
          </p:nvPr>
        </p:nvSpPr>
        <p:spPr/>
        <p:txBody>
          <a:bodyPr/>
          <a:lstStyle/>
          <a:p>
            <a:r>
              <a:rPr lang="en-US" dirty="0"/>
              <a:t>Agenda	</a:t>
            </a:r>
          </a:p>
        </p:txBody>
      </p:sp>
    </p:spTree>
    <p:extLst>
      <p:ext uri="{BB962C8B-B14F-4D97-AF65-F5344CB8AC3E}">
        <p14:creationId xmlns:p14="http://schemas.microsoft.com/office/powerpoint/2010/main" val="38499894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Structures</a:t>
            </a:r>
          </a:p>
        </p:txBody>
      </p:sp>
    </p:spTree>
    <p:extLst>
      <p:ext uri="{BB962C8B-B14F-4D97-AF65-F5344CB8AC3E}">
        <p14:creationId xmlns:p14="http://schemas.microsoft.com/office/powerpoint/2010/main" val="41067081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122241"/>
            <a:ext cx="11889564" cy="917575"/>
          </a:xfrm>
        </p:spPr>
        <p:txBody>
          <a:bodyPr/>
          <a:lstStyle/>
          <a:p>
            <a:r>
              <a:rPr lang="en-GB" dirty="0"/>
              <a:t>Row store </a:t>
            </a:r>
            <a:r>
              <a:rPr lang="en-GB" u="sng" dirty="0"/>
              <a:t>&amp;</a:t>
            </a:r>
            <a:r>
              <a:rPr lang="en-GB" dirty="0"/>
              <a:t> Column store</a:t>
            </a:r>
          </a:p>
        </p:txBody>
      </p:sp>
      <p:grpSp>
        <p:nvGrpSpPr>
          <p:cNvPr id="4" name="Group 3"/>
          <p:cNvGrpSpPr/>
          <p:nvPr/>
        </p:nvGrpSpPr>
        <p:grpSpPr>
          <a:xfrm>
            <a:off x="882081" y="1354390"/>
            <a:ext cx="4895556" cy="5361857"/>
            <a:chOff x="882081" y="1354390"/>
            <a:chExt cx="4895556" cy="5361857"/>
          </a:xfrm>
        </p:grpSpPr>
        <p:sp>
          <p:nvSpPr>
            <p:cNvPr id="3" name="Rectangle 2"/>
            <p:cNvSpPr/>
            <p:nvPr/>
          </p:nvSpPr>
          <p:spPr>
            <a:xfrm>
              <a:off x="882081" y="1354390"/>
              <a:ext cx="4895556" cy="4895556"/>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1371637" y="1648783"/>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1371637" y="2410924"/>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1371637" y="3173066"/>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1371637" y="3935207"/>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1371637" y="4697349"/>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1371637" y="5459488"/>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TextBox 21"/>
            <p:cNvSpPr txBox="1"/>
            <p:nvPr/>
          </p:nvSpPr>
          <p:spPr>
            <a:xfrm>
              <a:off x="2312079" y="5783644"/>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ROW STORE</a:t>
              </a:r>
            </a:p>
          </p:txBody>
        </p:sp>
      </p:grpSp>
      <p:grpSp>
        <p:nvGrpSpPr>
          <p:cNvPr id="11" name="Group 10"/>
          <p:cNvGrpSpPr/>
          <p:nvPr/>
        </p:nvGrpSpPr>
        <p:grpSpPr>
          <a:xfrm>
            <a:off x="6658837" y="1354390"/>
            <a:ext cx="4895556" cy="5366152"/>
            <a:chOff x="6658837" y="1354390"/>
            <a:chExt cx="4895556" cy="5366152"/>
          </a:xfrm>
        </p:grpSpPr>
        <p:grpSp>
          <p:nvGrpSpPr>
            <p:cNvPr id="13" name="Group 12"/>
            <p:cNvGrpSpPr/>
            <p:nvPr/>
          </p:nvGrpSpPr>
          <p:grpSpPr>
            <a:xfrm rot="5400000">
              <a:off x="6658837" y="1354390"/>
              <a:ext cx="4895556" cy="4895556"/>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grpSp>
        <p:pic>
          <p:nvPicPr>
            <p:cNvPr id="21" name="Picture 20" descr="Green tick - simple by Kliponius - A simple green tick"/>
            <p:cNvPicPr>
              <a:picLocks noChangeAspect="1"/>
            </p:cNvPicPr>
            <p:nvPr/>
          </p:nvPicPr>
          <p:blipFill>
            <a:blip r:embed="rId3">
              <a:duotone>
                <a:schemeClr val="accent6">
                  <a:shade val="45000"/>
                  <a:satMod val="135000"/>
                </a:schemeClr>
                <a:prstClr val="white"/>
              </a:duotone>
            </a:blip>
            <a:stretch>
              <a:fillRect/>
            </a:stretch>
          </p:blipFill>
          <p:spPr>
            <a:xfrm>
              <a:off x="6660209" y="4703315"/>
              <a:ext cx="1762552" cy="2017227"/>
            </a:xfrm>
            <a:prstGeom prst="rect">
              <a:avLst/>
            </a:prstGeom>
          </p:spPr>
        </p:pic>
        <p:sp>
          <p:nvSpPr>
            <p:cNvPr id="23" name="TextBox 22"/>
            <p:cNvSpPr txBox="1"/>
            <p:nvPr/>
          </p:nvSpPr>
          <p:spPr>
            <a:xfrm>
              <a:off x="8088835" y="5783644"/>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COLUMN STORE</a:t>
              </a:r>
            </a:p>
          </p:txBody>
        </p:sp>
      </p:grpSp>
    </p:spTree>
    <p:extLst>
      <p:ext uri="{BB962C8B-B14F-4D97-AF65-F5344CB8AC3E}">
        <p14:creationId xmlns:p14="http://schemas.microsoft.com/office/powerpoint/2010/main" val="18941734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9067798" cy="1220788"/>
          </a:xfrm>
        </p:spPr>
        <p:txBody>
          <a:bodyPr/>
          <a:lstStyle/>
          <a:p>
            <a:r>
              <a:rPr lang="en-US" dirty="0"/>
              <a:t>Table and Index Terminology</a:t>
            </a:r>
          </a:p>
        </p:txBody>
      </p:sp>
      <p:sp>
        <p:nvSpPr>
          <p:cNvPr id="3" name="Text Placeholder 2"/>
          <p:cNvSpPr>
            <a:spLocks noGrp="1"/>
          </p:cNvSpPr>
          <p:nvPr>
            <p:ph type="body" sz="quarter" idx="10"/>
          </p:nvPr>
        </p:nvSpPr>
        <p:spPr>
          <a:xfrm>
            <a:off x="274638" y="1516062"/>
            <a:ext cx="10515599" cy="4124206"/>
          </a:xfrm>
        </p:spPr>
        <p:txBody>
          <a:bodyPr/>
          <a:lstStyle/>
          <a:p>
            <a:r>
              <a:rPr lang="en-US" dirty="0"/>
              <a:t>Primary Data Stores </a:t>
            </a:r>
          </a:p>
          <a:p>
            <a:pPr lvl="1"/>
            <a:r>
              <a:rPr lang="en-US" dirty="0"/>
              <a:t>Heap = Base Row Store</a:t>
            </a:r>
          </a:p>
          <a:p>
            <a:pPr lvl="1"/>
            <a:r>
              <a:rPr lang="en-US" dirty="0"/>
              <a:t>Clustered Index (CI) = Base Row Store maintained as a B-Tree</a:t>
            </a:r>
          </a:p>
          <a:p>
            <a:pPr lvl="1"/>
            <a:r>
              <a:rPr lang="en-US" dirty="0"/>
              <a:t>Clustered Columnstore Index (CCI) = Base Column Store</a:t>
            </a:r>
          </a:p>
          <a:p>
            <a:pPr lvl="1"/>
            <a:endParaRPr lang="en-US" dirty="0"/>
          </a:p>
          <a:p>
            <a:r>
              <a:rPr lang="en-US" dirty="0"/>
              <a:t>Secondary Data Stores</a:t>
            </a:r>
          </a:p>
          <a:p>
            <a:pPr lvl="1"/>
            <a:r>
              <a:rPr lang="en-US" dirty="0"/>
              <a:t>Non Clustered Index (NCI) = Secondary B-Tree Index</a:t>
            </a:r>
          </a:p>
          <a:p>
            <a:pPr lvl="2"/>
            <a:r>
              <a:rPr lang="en-US" dirty="0"/>
              <a:t>NCI can be on Heap</a:t>
            </a:r>
          </a:p>
          <a:p>
            <a:pPr lvl="2"/>
            <a:r>
              <a:rPr lang="en-US" dirty="0"/>
              <a:t>NCI can be on Clustered Columnstore Index (NCI on CCI)</a:t>
            </a:r>
          </a:p>
          <a:p>
            <a:pPr lvl="1"/>
            <a:r>
              <a:rPr lang="en-US" dirty="0"/>
              <a:t>Non Clustered Columnstore Index (NCCI) = not supported in SQLDW</a:t>
            </a:r>
          </a:p>
        </p:txBody>
      </p:sp>
    </p:spTree>
    <p:extLst>
      <p:ext uri="{BB962C8B-B14F-4D97-AF65-F5344CB8AC3E}">
        <p14:creationId xmlns:p14="http://schemas.microsoft.com/office/powerpoint/2010/main" val="19625486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Column store taxonomy</a:t>
            </a:r>
          </a:p>
        </p:txBody>
      </p:sp>
      <p:sp>
        <p:nvSpPr>
          <p:cNvPr id="19" name="Flowchart: Document 18"/>
          <p:cNvSpPr/>
          <p:nvPr/>
        </p:nvSpPr>
        <p:spPr>
          <a:xfrm>
            <a:off x="736770" y="2770279"/>
            <a:ext cx="2570167" cy="3953713"/>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0" name="TextBox 19"/>
          <p:cNvSpPr txBox="1"/>
          <p:nvPr/>
        </p:nvSpPr>
        <p:spPr>
          <a:xfrm>
            <a:off x="855768" y="2784673"/>
            <a:ext cx="2336981" cy="3042692"/>
          </a:xfrm>
          <a:prstGeom prst="rect">
            <a:avLst/>
          </a:prstGeom>
          <a:noFill/>
        </p:spPr>
        <p:txBody>
          <a:bodyPr wrap="square" rtlCol="0">
            <a:spAutoFit/>
          </a:bodyPr>
          <a:lstStyle/>
          <a:p>
            <a:r>
              <a:rPr lang="en-GB" sz="408" dirty="0">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a:t>
            </a:r>
          </a:p>
          <a:p>
            <a:endParaRPr lang="en-GB" sz="408" dirty="0">
              <a:latin typeface="Courier New" panose="02070309020205020404" pitchFamily="49" charset="0"/>
              <a:cs typeface="Courier New" panose="02070309020205020404" pitchFamily="49" charset="0"/>
            </a:endParaRPr>
          </a:p>
        </p:txBody>
      </p:sp>
      <p:sp>
        <p:nvSpPr>
          <p:cNvPr id="23" name="Rectangle 22"/>
          <p:cNvSpPr/>
          <p:nvPr/>
        </p:nvSpPr>
        <p:spPr>
          <a:xfrm>
            <a:off x="3640442" y="2784673"/>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26" name="Rectangle 25"/>
          <p:cNvSpPr/>
          <p:nvPr/>
        </p:nvSpPr>
        <p:spPr>
          <a:xfrm>
            <a:off x="6557565"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7" name="Rectangle 26"/>
          <p:cNvSpPr/>
          <p:nvPr/>
        </p:nvSpPr>
        <p:spPr>
          <a:xfrm>
            <a:off x="6982323"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8" name="Rectangle 27"/>
          <p:cNvSpPr/>
          <p:nvPr/>
        </p:nvSpPr>
        <p:spPr>
          <a:xfrm>
            <a:off x="7407081"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9" name="Rectangle 28"/>
          <p:cNvSpPr/>
          <p:nvPr/>
        </p:nvSpPr>
        <p:spPr>
          <a:xfrm>
            <a:off x="7831838"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0" name="Rectangle 29"/>
          <p:cNvSpPr/>
          <p:nvPr/>
        </p:nvSpPr>
        <p:spPr>
          <a:xfrm>
            <a:off x="8256596"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1" name="Rectangle 30"/>
          <p:cNvSpPr/>
          <p:nvPr/>
        </p:nvSpPr>
        <p:spPr>
          <a:xfrm>
            <a:off x="8968078"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2" name="Rectangle 31"/>
          <p:cNvSpPr/>
          <p:nvPr/>
        </p:nvSpPr>
        <p:spPr>
          <a:xfrm>
            <a:off x="9392835"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3" name="Rectangle 32"/>
          <p:cNvSpPr/>
          <p:nvPr/>
        </p:nvSpPr>
        <p:spPr>
          <a:xfrm>
            <a:off x="9817593" y="2770279"/>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4" name="Rectangle 33"/>
          <p:cNvSpPr/>
          <p:nvPr/>
        </p:nvSpPr>
        <p:spPr>
          <a:xfrm>
            <a:off x="10242351"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5" name="Rectangle 34"/>
          <p:cNvSpPr/>
          <p:nvPr/>
        </p:nvSpPr>
        <p:spPr>
          <a:xfrm>
            <a:off x="10667109"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6" name="Isosceles Triangle 35"/>
          <p:cNvSpPr/>
          <p:nvPr/>
        </p:nvSpPr>
        <p:spPr>
          <a:xfrm rot="5400000">
            <a:off x="3098477"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7" name="Isosceles Triangle 36"/>
          <p:cNvSpPr/>
          <p:nvPr/>
        </p:nvSpPr>
        <p:spPr>
          <a:xfrm rot="5400000">
            <a:off x="6015179"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8" name="Isosceles Triangle 37"/>
          <p:cNvSpPr/>
          <p:nvPr/>
        </p:nvSpPr>
        <p:spPr>
          <a:xfrm rot="5400000">
            <a:off x="8428754"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9" name="TextBox 38"/>
          <p:cNvSpPr txBox="1"/>
          <p:nvPr/>
        </p:nvSpPr>
        <p:spPr>
          <a:xfrm>
            <a:off x="1453186" y="2018355"/>
            <a:ext cx="1152880" cy="657424"/>
          </a:xfrm>
          <a:prstGeom prst="rect">
            <a:avLst/>
          </a:prstGeom>
          <a:noFill/>
        </p:spPr>
        <p:txBody>
          <a:bodyPr wrap="none" rtlCol="0">
            <a:spAutoFit/>
          </a:bodyPr>
          <a:lstStyle/>
          <a:p>
            <a:r>
              <a:rPr lang="en-GB" sz="3672" dirty="0"/>
              <a:t>Data</a:t>
            </a:r>
            <a:endParaRPr lang="en-GB" sz="1836" dirty="0"/>
          </a:p>
        </p:txBody>
      </p:sp>
      <p:sp>
        <p:nvSpPr>
          <p:cNvPr id="40" name="TextBox 39"/>
          <p:cNvSpPr txBox="1"/>
          <p:nvPr/>
        </p:nvSpPr>
        <p:spPr>
          <a:xfrm>
            <a:off x="3724321" y="2018355"/>
            <a:ext cx="2497222" cy="657424"/>
          </a:xfrm>
          <a:prstGeom prst="rect">
            <a:avLst/>
          </a:prstGeom>
          <a:noFill/>
        </p:spPr>
        <p:txBody>
          <a:bodyPr wrap="none" rtlCol="0">
            <a:spAutoFit/>
          </a:bodyPr>
          <a:lstStyle/>
          <a:p>
            <a:r>
              <a:rPr lang="en-GB" sz="3672" dirty="0"/>
              <a:t>Row Group</a:t>
            </a:r>
            <a:endParaRPr lang="en-GB" sz="1836" dirty="0"/>
          </a:p>
        </p:txBody>
      </p:sp>
      <p:sp>
        <p:nvSpPr>
          <p:cNvPr id="41" name="TextBox 40"/>
          <p:cNvSpPr txBox="1"/>
          <p:nvPr/>
        </p:nvSpPr>
        <p:spPr>
          <a:xfrm>
            <a:off x="6534125" y="2018355"/>
            <a:ext cx="2238113" cy="657424"/>
          </a:xfrm>
          <a:prstGeom prst="rect">
            <a:avLst/>
          </a:prstGeom>
          <a:noFill/>
        </p:spPr>
        <p:txBody>
          <a:bodyPr wrap="none" rtlCol="0">
            <a:spAutoFit/>
          </a:bodyPr>
          <a:lstStyle/>
          <a:p>
            <a:r>
              <a:rPr lang="en-GB" sz="3672" dirty="0"/>
              <a:t>Segments</a:t>
            </a:r>
            <a:endParaRPr lang="en-GB" sz="1836" dirty="0"/>
          </a:p>
        </p:txBody>
      </p:sp>
      <p:sp>
        <p:nvSpPr>
          <p:cNvPr id="42" name="TextBox 41"/>
          <p:cNvSpPr txBox="1"/>
          <p:nvPr/>
        </p:nvSpPr>
        <p:spPr>
          <a:xfrm>
            <a:off x="8774348" y="2017114"/>
            <a:ext cx="2968826" cy="657424"/>
          </a:xfrm>
          <a:prstGeom prst="rect">
            <a:avLst/>
          </a:prstGeom>
          <a:noFill/>
        </p:spPr>
        <p:txBody>
          <a:bodyPr wrap="none" rtlCol="0">
            <a:spAutoFit/>
          </a:bodyPr>
          <a:lstStyle/>
          <a:p>
            <a:r>
              <a:rPr lang="en-GB" sz="3672" dirty="0"/>
              <a:t>Column store</a:t>
            </a:r>
            <a:endParaRPr lang="en-GB" sz="1836" dirty="0"/>
          </a:p>
        </p:txBody>
      </p:sp>
      <p:sp>
        <p:nvSpPr>
          <p:cNvPr id="43" name="Rectangle 42"/>
          <p:cNvSpPr/>
          <p:nvPr/>
        </p:nvSpPr>
        <p:spPr>
          <a:xfrm>
            <a:off x="3640442" y="4367912"/>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44" name="Rectangle 43"/>
          <p:cNvSpPr/>
          <p:nvPr/>
        </p:nvSpPr>
        <p:spPr>
          <a:xfrm>
            <a:off x="6557565"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5" name="Rectangle 44"/>
          <p:cNvSpPr/>
          <p:nvPr/>
        </p:nvSpPr>
        <p:spPr>
          <a:xfrm>
            <a:off x="6982323"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6" name="Rectangle 45"/>
          <p:cNvSpPr/>
          <p:nvPr/>
        </p:nvSpPr>
        <p:spPr>
          <a:xfrm>
            <a:off x="7407081"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7" name="Rectangle 46"/>
          <p:cNvSpPr/>
          <p:nvPr/>
        </p:nvSpPr>
        <p:spPr>
          <a:xfrm>
            <a:off x="7831838"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8" name="Rectangle 47"/>
          <p:cNvSpPr/>
          <p:nvPr/>
        </p:nvSpPr>
        <p:spPr>
          <a:xfrm>
            <a:off x="8256596"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9" name="Rectangle 48"/>
          <p:cNvSpPr/>
          <p:nvPr/>
        </p:nvSpPr>
        <p:spPr>
          <a:xfrm>
            <a:off x="8968078"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0" name="Rectangle 49"/>
          <p:cNvSpPr/>
          <p:nvPr/>
        </p:nvSpPr>
        <p:spPr>
          <a:xfrm>
            <a:off x="9392835"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1" name="Rectangle 50"/>
          <p:cNvSpPr/>
          <p:nvPr/>
        </p:nvSpPr>
        <p:spPr>
          <a:xfrm>
            <a:off x="9817593" y="4353518"/>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2" name="Rectangle 51"/>
          <p:cNvSpPr/>
          <p:nvPr/>
        </p:nvSpPr>
        <p:spPr>
          <a:xfrm>
            <a:off x="10242351"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3" name="Rectangle 52"/>
          <p:cNvSpPr/>
          <p:nvPr/>
        </p:nvSpPr>
        <p:spPr>
          <a:xfrm>
            <a:off x="10667109"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4" name="Isosceles Triangle 53"/>
          <p:cNvSpPr/>
          <p:nvPr/>
        </p:nvSpPr>
        <p:spPr>
          <a:xfrm rot="5400000">
            <a:off x="3098477"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5" name="Isosceles Triangle 54"/>
          <p:cNvSpPr/>
          <p:nvPr/>
        </p:nvSpPr>
        <p:spPr>
          <a:xfrm rot="5400000">
            <a:off x="6015179"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6" name="Isosceles Triangle 55"/>
          <p:cNvSpPr/>
          <p:nvPr/>
        </p:nvSpPr>
        <p:spPr>
          <a:xfrm rot="5400000">
            <a:off x="8428754"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Tree>
    <p:extLst>
      <p:ext uri="{BB962C8B-B14F-4D97-AF65-F5344CB8AC3E}">
        <p14:creationId xmlns:p14="http://schemas.microsoft.com/office/powerpoint/2010/main" val="2512572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p:bldP spid="41" grpId="0"/>
      <p:bldP spid="42" grpId="0"/>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 store or Column store?</a:t>
            </a:r>
          </a:p>
        </p:txBody>
      </p:sp>
      <p:sp>
        <p:nvSpPr>
          <p:cNvPr id="4" name="Text Placeholder 3"/>
          <p:cNvSpPr>
            <a:spLocks noGrp="1"/>
          </p:cNvSpPr>
          <p:nvPr>
            <p:ph type="body" sz="quarter" idx="10"/>
          </p:nvPr>
        </p:nvSpPr>
        <p:spPr>
          <a:xfrm>
            <a:off x="274640" y="1329601"/>
            <a:ext cx="5811978" cy="2515481"/>
          </a:xfrm>
        </p:spPr>
        <p:txBody>
          <a:bodyPr/>
          <a:lstStyle/>
          <a:p>
            <a:r>
              <a:rPr lang="en-US" dirty="0"/>
              <a:t>Small Data Set (&lt; 60 million rows)</a:t>
            </a:r>
          </a:p>
          <a:p>
            <a:r>
              <a:rPr lang="en-US" dirty="0"/>
              <a:t>Frequent updates</a:t>
            </a:r>
          </a:p>
          <a:p>
            <a:r>
              <a:rPr lang="en-US" dirty="0"/>
              <a:t>Small Dimension tables</a:t>
            </a:r>
          </a:p>
          <a:p>
            <a:pPr marL="0" indent="0">
              <a:buNone/>
            </a:pPr>
            <a:endParaRPr lang="en-US" dirty="0">
              <a:solidFill>
                <a:schemeClr val="accent2"/>
              </a:solidFill>
            </a:endParaRPr>
          </a:p>
          <a:p>
            <a:pPr marL="0" indent="0">
              <a:buNone/>
            </a:pPr>
            <a:r>
              <a:rPr lang="en-US" dirty="0">
                <a:solidFill>
                  <a:schemeClr val="accent2"/>
                </a:solidFill>
              </a:rPr>
              <a:t>              </a:t>
            </a:r>
          </a:p>
        </p:txBody>
      </p:sp>
      <p:sp>
        <p:nvSpPr>
          <p:cNvPr id="5" name="Text Placeholder 4"/>
          <p:cNvSpPr>
            <a:spLocks noGrp="1"/>
          </p:cNvSpPr>
          <p:nvPr>
            <p:ph type="body" sz="quarter" idx="11"/>
          </p:nvPr>
        </p:nvSpPr>
        <p:spPr>
          <a:xfrm>
            <a:off x="6675439" y="1212848"/>
            <a:ext cx="5761035" cy="2708434"/>
          </a:xfrm>
        </p:spPr>
        <p:txBody>
          <a:bodyPr/>
          <a:lstStyle/>
          <a:p>
            <a:r>
              <a:rPr lang="en-US" dirty="0"/>
              <a:t>Large Data Set (&gt; 60 million rows)</a:t>
            </a:r>
          </a:p>
          <a:p>
            <a:r>
              <a:rPr lang="en-US" dirty="0"/>
              <a:t>Mostly append only data</a:t>
            </a:r>
          </a:p>
          <a:p>
            <a:r>
              <a:rPr lang="en-US" dirty="0"/>
              <a:t>Fact tables or large dimension tables</a:t>
            </a:r>
          </a:p>
        </p:txBody>
      </p:sp>
      <p:sp>
        <p:nvSpPr>
          <p:cNvPr id="6" name="Arrow: Down 5"/>
          <p:cNvSpPr/>
          <p:nvPr/>
        </p:nvSpPr>
        <p:spPr bwMode="auto">
          <a:xfrm>
            <a:off x="1798637" y="3921282"/>
            <a:ext cx="1209819" cy="6858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Down 9"/>
          <p:cNvSpPr/>
          <p:nvPr/>
        </p:nvSpPr>
        <p:spPr bwMode="auto">
          <a:xfrm>
            <a:off x="8656636" y="3845082"/>
            <a:ext cx="1209819" cy="7620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9" name="Group 18"/>
          <p:cNvGrpSpPr/>
          <p:nvPr/>
        </p:nvGrpSpPr>
        <p:grpSpPr>
          <a:xfrm>
            <a:off x="1336746" y="4694179"/>
            <a:ext cx="2133600" cy="1861980"/>
            <a:chOff x="882081" y="1354390"/>
            <a:chExt cx="4895556" cy="4895556"/>
          </a:xfrm>
        </p:grpSpPr>
        <p:sp>
          <p:nvSpPr>
            <p:cNvPr id="20" name="Rectangle 19"/>
            <p:cNvSpPr/>
            <p:nvPr/>
          </p:nvSpPr>
          <p:spPr>
            <a:xfrm>
              <a:off x="882081" y="1354390"/>
              <a:ext cx="4895556" cy="4895556"/>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1" name="Rectangle 20"/>
            <p:cNvSpPr/>
            <p:nvPr/>
          </p:nvSpPr>
          <p:spPr>
            <a:xfrm>
              <a:off x="1371637" y="1648783"/>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Rectangle 21"/>
            <p:cNvSpPr/>
            <p:nvPr/>
          </p:nvSpPr>
          <p:spPr>
            <a:xfrm>
              <a:off x="1371637" y="2410924"/>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3" name="Rectangle 22"/>
            <p:cNvSpPr/>
            <p:nvPr/>
          </p:nvSpPr>
          <p:spPr>
            <a:xfrm>
              <a:off x="1371637" y="3173066"/>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 name="Rectangle 23"/>
            <p:cNvSpPr/>
            <p:nvPr/>
          </p:nvSpPr>
          <p:spPr>
            <a:xfrm>
              <a:off x="1371637" y="3935207"/>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 name="Rectangle 24"/>
            <p:cNvSpPr/>
            <p:nvPr/>
          </p:nvSpPr>
          <p:spPr>
            <a:xfrm>
              <a:off x="1371637" y="4697349"/>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6" name="Rectangle 25"/>
            <p:cNvSpPr/>
            <p:nvPr/>
          </p:nvSpPr>
          <p:spPr>
            <a:xfrm>
              <a:off x="1371637" y="5459488"/>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0" name="Group 29"/>
          <p:cNvGrpSpPr/>
          <p:nvPr/>
        </p:nvGrpSpPr>
        <p:grpSpPr>
          <a:xfrm rot="5400000">
            <a:off x="8337217" y="4681058"/>
            <a:ext cx="1848656" cy="1830956"/>
            <a:chOff x="300507" y="995966"/>
            <a:chExt cx="3600000" cy="3600000"/>
          </a:xfrm>
        </p:grpSpPr>
        <p:sp>
          <p:nvSpPr>
            <p:cNvPr id="33" name="Rectangle 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 name="Rectangle 33"/>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 name="Rectangle 34"/>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 name="Rectangle 35"/>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 name="Rectangle 36"/>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 name="Rectangle 37"/>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9" name="Rectangle 38"/>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grpSp>
      <p:sp>
        <p:nvSpPr>
          <p:cNvPr id="3" name="TextBox 2"/>
          <p:cNvSpPr txBox="1"/>
          <p:nvPr/>
        </p:nvSpPr>
        <p:spPr>
          <a:xfrm>
            <a:off x="3003693" y="4007270"/>
            <a:ext cx="1457181"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Row store</a:t>
            </a:r>
          </a:p>
        </p:txBody>
      </p:sp>
      <p:sp>
        <p:nvSpPr>
          <p:cNvPr id="8" name="TextBox 7"/>
          <p:cNvSpPr txBox="1"/>
          <p:nvPr/>
        </p:nvSpPr>
        <p:spPr>
          <a:xfrm>
            <a:off x="9781876" y="4007270"/>
            <a:ext cx="1713917"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Column store</a:t>
            </a:r>
          </a:p>
        </p:txBody>
      </p:sp>
    </p:spTree>
    <p:extLst>
      <p:ext uri="{BB962C8B-B14F-4D97-AF65-F5344CB8AC3E}">
        <p14:creationId xmlns:p14="http://schemas.microsoft.com/office/powerpoint/2010/main" val="178847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impact on scan performance</a:t>
            </a:r>
          </a:p>
        </p:txBody>
      </p:sp>
      <p:sp>
        <p:nvSpPr>
          <p:cNvPr id="3" name="Content Placeholder 2"/>
          <p:cNvSpPr>
            <a:spLocks noGrp="1"/>
          </p:cNvSpPr>
          <p:nvPr>
            <p:ph idx="1"/>
          </p:nvPr>
        </p:nvSpPr>
        <p:spPr>
          <a:xfrm>
            <a:off x="6004515" y="2163639"/>
            <a:ext cx="5346149" cy="4131433"/>
          </a:xfrm>
        </p:spPr>
        <p:txBody>
          <a:bodyPr/>
          <a:lstStyle/>
          <a:p>
            <a:r>
              <a:rPr lang="en-US" sz="2400" dirty="0"/>
              <a:t>Scans need to combine data from </a:t>
            </a:r>
            <a:r>
              <a:rPr lang="en-US" sz="2400" b="1" dirty="0">
                <a:solidFill>
                  <a:schemeClr val="tx2"/>
                </a:solidFill>
              </a:rPr>
              <a:t>compressed row groups</a:t>
            </a:r>
            <a:r>
              <a:rPr lang="en-US" sz="2400" dirty="0"/>
              <a:t>, </a:t>
            </a:r>
            <a:r>
              <a:rPr lang="en-US" sz="2400" b="1" dirty="0">
                <a:solidFill>
                  <a:schemeClr val="tx2"/>
                </a:solidFill>
              </a:rPr>
              <a:t>delta stores </a:t>
            </a:r>
            <a:r>
              <a:rPr lang="en-US" sz="2400" dirty="0"/>
              <a:t>and </a:t>
            </a:r>
            <a:r>
              <a:rPr lang="en-US" sz="2400" b="1" dirty="0">
                <a:solidFill>
                  <a:schemeClr val="tx2"/>
                </a:solidFill>
              </a:rPr>
              <a:t>delete bitmaps </a:t>
            </a:r>
            <a:r>
              <a:rPr lang="en-US" sz="2400" dirty="0"/>
              <a:t>to produce correct results</a:t>
            </a:r>
          </a:p>
          <a:p>
            <a:endParaRPr lang="en-US" sz="2800" dirty="0"/>
          </a:p>
          <a:p>
            <a:r>
              <a:rPr lang="en-US" sz="2400" b="1" dirty="0">
                <a:solidFill>
                  <a:schemeClr val="tx2"/>
                </a:solidFill>
              </a:rPr>
              <a:t>Segment metadata </a:t>
            </a:r>
            <a:r>
              <a:rPr lang="en-US" sz="2400" dirty="0"/>
              <a:t>used to eliminate row groups that do not qualify</a:t>
            </a:r>
          </a:p>
          <a:p>
            <a:pPr marL="0" indent="0">
              <a:buNone/>
            </a:pPr>
            <a:endParaRPr lang="en-US" sz="2800" dirty="0"/>
          </a:p>
        </p:txBody>
      </p:sp>
      <p:sp>
        <p:nvSpPr>
          <p:cNvPr id="6" name="Rectangle 4"/>
          <p:cNvSpPr>
            <a:spLocks noChangeArrowheads="1"/>
          </p:cNvSpPr>
          <p:nvPr/>
        </p:nvSpPr>
        <p:spPr bwMode="auto">
          <a:xfrm>
            <a:off x="884912" y="1944507"/>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graphicFrame>
        <p:nvGraphicFramePr>
          <p:cNvPr id="7" name="Object 6"/>
          <p:cNvGraphicFramePr>
            <a:graphicFrameLocks noChangeAspect="1"/>
          </p:cNvGraphicFramePr>
          <p:nvPr>
            <p:custDataLst>
              <p:custData r:id="rId2"/>
            </p:custDataLst>
            <p:extLst/>
          </p:nvPr>
        </p:nvGraphicFramePr>
        <p:xfrm>
          <a:off x="904445" y="1260628"/>
          <a:ext cx="4399392" cy="4926766"/>
        </p:xfrm>
        <a:graphic>
          <a:graphicData uri="http://schemas.openxmlformats.org/presentationml/2006/ole">
            <mc:AlternateContent xmlns:mc="http://schemas.openxmlformats.org/markup-compatibility/2006">
              <mc:Choice xmlns:v="urn:schemas-microsoft-com:vml" Requires="v">
                <p:oleObj spid="_x0000_s1031" name="Visio" r:id="rId5" imgW="3924313" imgH="4305210" progId="Visio.Drawing.15">
                  <p:embed/>
                </p:oleObj>
              </mc:Choice>
              <mc:Fallback>
                <p:oleObj name="Visio" r:id="rId5" imgW="3924313" imgH="4305210" progId="Visio.Drawing.15">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445" y="1260628"/>
                        <a:ext cx="4399392" cy="4926766"/>
                      </a:xfrm>
                      <a:prstGeom prst="rect">
                        <a:avLst/>
                      </a:prstGeom>
                      <a:noFill/>
                    </p:spPr>
                  </p:pic>
                </p:oleObj>
              </mc:Fallback>
            </mc:AlternateContent>
          </a:graphicData>
        </a:graphic>
      </p:graphicFrame>
    </p:spTree>
    <p:extLst>
      <p:ext uri="{BB962C8B-B14F-4D97-AF65-F5344CB8AC3E}">
        <p14:creationId xmlns:p14="http://schemas.microsoft.com/office/powerpoint/2010/main" val="3458786024"/>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87FE61F759FC41861CE12C790A80CC" ma:contentTypeVersion="6" ma:contentTypeDescription="Create a new document." ma:contentTypeScope="" ma:versionID="ce5d434afed99a0febc49e24947dfb84">
  <xsd:schema xmlns:xsd="http://www.w3.org/2001/XMLSchema" xmlns:xs="http://www.w3.org/2001/XMLSchema" xmlns:p="http://schemas.microsoft.com/office/2006/metadata/properties" xmlns:ns2="ff39d70c-cb26-42e3-90dd-658a2fd7f3c2" xmlns:ns3="4ff95f0c-f989-4ad0-a97a-6f1865a2ab48" targetNamespace="http://schemas.microsoft.com/office/2006/metadata/properties" ma:root="true" ma:fieldsID="0adb997e2709c396b2126738f2daf75c" ns2:_="" ns3:_="">
    <xsd:import namespace="ff39d70c-cb26-42e3-90dd-658a2fd7f3c2"/>
    <xsd:import namespace="4ff95f0c-f989-4ad0-a97a-6f1865a2ab48"/>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9d70c-cb26-42e3-90dd-658a2fd7f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f95f0c-f989-4ad0-a97a-6f1865a2ab4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f46fde43-8291-4bfd-bfa5-e6c865a804bf" Revision="1" Stencil="System.MyShapes" StencilVersion="1.0"/>
</Control>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http://schemas.microsoft.com/office/2006/documentManagement/types"/>
    <ds:schemaRef ds:uri="http://schemas.openxmlformats.org/package/2006/metadata/core-properties"/>
    <ds:schemaRef ds:uri="4ff95f0c-f989-4ad0-a97a-6f1865a2ab48"/>
    <ds:schemaRef ds:uri="http://purl.org/dc/dcmitype/"/>
    <ds:schemaRef ds:uri="http://www.w3.org/XML/1998/namespace"/>
    <ds:schemaRef ds:uri="ff39d70c-cb26-42e3-90dd-658a2fd7f3c2"/>
    <ds:schemaRef ds:uri="http://schemas.microsoft.com/office/infopath/2007/PartnerControls"/>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8D83D751-268C-42AA-B732-ECADAC1F8C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39d70c-cb26-42e3-90dd-658a2fd7f3c2"/>
    <ds:schemaRef ds:uri="4ff95f0c-f989-4ad0-a97a-6f1865a2a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1BD66B2-BC2F-4760-80AE-2ECDCBD7539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1567</Words>
  <Application>Microsoft Office PowerPoint</Application>
  <PresentationFormat>Custom</PresentationFormat>
  <Paragraphs>280</Paragraphs>
  <Slides>31</Slides>
  <Notes>9</Notes>
  <HiddenSlides>1</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44" baseType="lpstr">
      <vt:lpstr>Arial</vt:lpstr>
      <vt:lpstr>Consolas</vt:lpstr>
      <vt:lpstr>Courier New</vt:lpstr>
      <vt:lpstr>Segoe UI</vt:lpstr>
      <vt:lpstr>Segoe UI Light</vt:lpstr>
      <vt:lpstr>Segoe UI Semibold</vt:lpstr>
      <vt:lpstr>Segoe UI Semilight</vt:lpstr>
      <vt:lpstr>Symbol</vt:lpstr>
      <vt:lpstr>Wingdings</vt:lpstr>
      <vt:lpstr>Template</vt:lpstr>
      <vt:lpstr>1_Template</vt:lpstr>
      <vt:lpstr>Modernizing Your Data Warehouse</vt:lpstr>
      <vt:lpstr>Visio</vt:lpstr>
      <vt:lpstr>PowerPoint Presentation</vt:lpstr>
      <vt:lpstr>SQL DW  Data Loading Best Practices</vt:lpstr>
      <vt:lpstr>Agenda </vt:lpstr>
      <vt:lpstr>Physical Structures</vt:lpstr>
      <vt:lpstr>Row store &amp; Column store</vt:lpstr>
      <vt:lpstr>Table and Index Terminology</vt:lpstr>
      <vt:lpstr>Column store taxonomy</vt:lpstr>
      <vt:lpstr>Row store or Column store?</vt:lpstr>
      <vt:lpstr>Load impact on scan performance</vt:lpstr>
      <vt:lpstr>Scale out = Distributed tables</vt:lpstr>
      <vt:lpstr>Row &amp; Column Store &amp; Partition </vt:lpstr>
      <vt:lpstr>Partitioning Guidance</vt:lpstr>
      <vt:lpstr>Why Partition?</vt:lpstr>
      <vt:lpstr>Loading patterns</vt:lpstr>
      <vt:lpstr>Loading patterns </vt:lpstr>
      <vt:lpstr>Single gated client </vt:lpstr>
      <vt:lpstr>Single gated client parallelized </vt:lpstr>
      <vt:lpstr>Polybase parallel load to Azure Storage Blob</vt:lpstr>
      <vt:lpstr>Loading tools</vt:lpstr>
      <vt:lpstr>Mechanism for loading</vt:lpstr>
      <vt:lpstr>Loading method considerations</vt:lpstr>
      <vt:lpstr>Loading steps</vt:lpstr>
      <vt:lpstr>Create external tables</vt:lpstr>
      <vt:lpstr>Create Table As Select (CTAS)</vt:lpstr>
      <vt:lpstr>Best practices </vt:lpstr>
      <vt:lpstr>Dimension tables - best practices </vt:lpstr>
      <vt:lpstr>Fact table best practices </vt:lpstr>
      <vt:lpstr>More reading…</vt:lpstr>
      <vt:lpstr>Demos:  Metadata rename of dimension Loading by directory Partitioning vs insert into</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2019-06-23T09:43:17Z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0x0101002987FE61F759FC41861CE12C790A80CC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